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994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jpe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jpe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9.xml.rels><?xml version="1.0" encoding="UTF-8"?><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2.xml.rels><?xml version="1.0" encoding="UTF-8"?><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3.xml.rels><?xml version="1.0" encoding="UTF-8"?><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4.xml.rels><?xml version="1.0" encoding="UTF-8"?><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5829300" cy="5143500"/>
          </a:xfrm>
          <a:prstGeom prst="rect">
            <a:avLst/>
          </a:prstGeom>
          <a:solidFill>
            <a:srgbClr val="FFFFFF"/>
          </a:solidFill>
          <a:ln/>
        </p:spPr>
        <p:txBody>
          <a:bodyPr/>
          <a:lstStyle/>
          <a:p>
            <a:endParaRPr lang="fr-BE"/>
          </a:p>
        </p:txBody>
      </p:sp>
      <p:sp>
        <p:nvSpPr>
          <p:cNvPr id="4" name="Text 1"/>
          <p:cNvSpPr/>
          <p:nvPr/>
        </p:nvSpPr>
        <p:spPr>
          <a:xfrm>
            <a:off x="428625" y="285750"/>
            <a:ext cx="966192" cy="217884"/>
          </a:xfrm>
          <a:prstGeom prst="rect">
            <a:avLst/>
          </a:prstGeom>
          <a:noFill/>
          <a:ln/>
        </p:spPr>
        <p:txBody>
          <a:bodyPr wrap="none" lIns="0" tIns="0" rIns="0" bIns="0" rtlCol="0" anchor="t">
            <a:spAutoFit/>
          </a:bodyPr>
          <a:lstStyle/>
          <a:p>
            <a:pPr marL="0" indent="0" algn="l">
              <a:buNone/>
            </a:pPr>
            <a:r>
              <a:rPr lang="en-US" sz="1200" b="1" kern="0" spc="2" dirty="0">
                <a:solidFill>
                  <a:srgbClr val="00A896"/>
                </a:solidFill>
                <a:latin typeface="Space Grotesk Bold" pitchFamily="34" charset="0"/>
                <a:ea typeface="Space Grotesk Bold" pitchFamily="34" charset="-122"/>
                <a:cs typeface="Space Grotesk Bold" pitchFamily="34" charset="-120"/>
              </a:rPr>
              <a:t>EDUCSENS</a:t>
            </a:r>
            <a:endParaRPr lang="en-US" sz="1200" dirty="0"/>
          </a:p>
        </p:txBody>
      </p:sp>
      <p:sp>
        <p:nvSpPr>
          <p:cNvPr id="5" name="Text 2"/>
          <p:cNvSpPr/>
          <p:nvPr/>
        </p:nvSpPr>
        <p:spPr>
          <a:xfrm>
            <a:off x="428625" y="1448423"/>
            <a:ext cx="4972050" cy="1005818"/>
          </a:xfrm>
          <a:prstGeom prst="rect">
            <a:avLst/>
          </a:prstGeom>
          <a:noFill/>
          <a:ln/>
        </p:spPr>
        <p:txBody>
          <a:bodyPr wrap="square" lIns="0" tIns="0" rIns="0" bIns="0" rtlCol="0" anchor="t">
            <a:spAutoFit/>
          </a:bodyPr>
          <a:lstStyle/>
          <a:p>
            <a:pPr marL="0" indent="0" algn="l">
              <a:lnSpc>
                <a:spcPct val="88000"/>
              </a:lnSpc>
              <a:buNone/>
            </a:pPr>
            <a:r>
              <a:rPr lang="en-US" sz="3300" b="1" dirty="0">
                <a:solidFill>
                  <a:srgbClr val="1A1A1A"/>
                </a:solidFill>
                <a:latin typeface="Space Grotesk Bold" pitchFamily="34" charset="0"/>
                <a:ea typeface="Space Grotesk Bold" pitchFamily="34" charset="-122"/>
                <a:cs typeface="Space Grotesk Bold" pitchFamily="34" charset="-120"/>
              </a:rPr>
              <a:t>Formation
Professionnelle</a:t>
            </a:r>
            <a:endParaRPr lang="en-US" sz="3300" dirty="0"/>
          </a:p>
        </p:txBody>
      </p:sp>
      <p:sp>
        <p:nvSpPr>
          <p:cNvPr id="6" name="Text 3"/>
          <p:cNvSpPr/>
          <p:nvPr/>
        </p:nvSpPr>
        <p:spPr>
          <a:xfrm>
            <a:off x="428625" y="2597116"/>
            <a:ext cx="4972050" cy="594327"/>
          </a:xfrm>
          <a:prstGeom prst="rect">
            <a:avLst/>
          </a:prstGeom>
          <a:noFill/>
          <a:ln/>
        </p:spPr>
        <p:txBody>
          <a:bodyPr wrap="square" lIns="0" tIns="0" rIns="0" bIns="0" rtlCol="0" anchor="t">
            <a:spAutoFit/>
          </a:bodyPr>
          <a:lstStyle/>
          <a:p>
            <a:pPr marL="0" indent="0" algn="l">
              <a:lnSpc>
                <a:spcPct val="104000"/>
              </a:lnSpc>
              <a:buNone/>
            </a:pPr>
            <a:r>
              <a:rPr lang="en-US" sz="1600" dirty="0">
                <a:solidFill>
                  <a:srgbClr val="4A235A"/>
                </a:solidFill>
                <a:latin typeface="Space Grotesk SemiBold" pitchFamily="34" charset="0"/>
                <a:ea typeface="Space Grotesk SemiBold" pitchFamily="34" charset="-122"/>
                <a:cs typeface="Space Grotesk SemiBold" pitchFamily="34" charset="-120"/>
              </a:rPr>
              <a:t>Suivi Vaccinal &amp; Prise en Charge des Enfants à Antécédents Médicaux</a:t>
            </a:r>
            <a:endParaRPr lang="en-US" sz="1600" dirty="0"/>
          </a:p>
        </p:txBody>
      </p:sp>
      <p:sp>
        <p:nvSpPr>
          <p:cNvPr id="7" name="Text 4"/>
          <p:cNvSpPr/>
          <p:nvPr/>
        </p:nvSpPr>
        <p:spPr>
          <a:xfrm>
            <a:off x="428625" y="3477192"/>
            <a:ext cx="4972050" cy="214313"/>
          </a:xfrm>
          <a:prstGeom prst="rect">
            <a:avLst/>
          </a:prstGeom>
          <a:noFill/>
          <a:ln/>
        </p:spPr>
        <p:txBody>
          <a:bodyPr wrap="none" lIns="170053" tIns="0" rIns="0" bIns="0" rtlCol="0" anchor="t">
            <a:spAutoFit/>
          </a:bodyPr>
          <a:lstStyle/>
          <a:p>
            <a:pPr marL="0" indent="0" algn="l">
              <a:lnSpc>
                <a:spcPct val="120000"/>
              </a:lnSpc>
              <a:buNone/>
            </a:pPr>
            <a:r>
              <a:rPr lang="en-US" sz="1050" dirty="0">
                <a:solidFill>
                  <a:srgbClr val="1A1A1A"/>
                </a:solidFill>
                <a:latin typeface="Space Grotesk" pitchFamily="34" charset="0"/>
                <a:ea typeface="Space Grotesk" pitchFamily="34" charset="-122"/>
                <a:cs typeface="Space Grotesk" pitchFamily="34" charset="-120"/>
              </a:rPr>
              <a:t>Chaque enfant est unique. Notre outil Excel l'est aussi.</a:t>
            </a:r>
            <a:endParaRPr lang="en-US" sz="1050" dirty="0"/>
          </a:p>
        </p:txBody>
      </p:sp>
      <p:sp>
        <p:nvSpPr>
          <p:cNvPr id="8" name="Text 5"/>
          <p:cNvSpPr/>
          <p:nvPr/>
        </p:nvSpPr>
        <p:spPr>
          <a:xfrm>
            <a:off x="428625" y="3977255"/>
            <a:ext cx="4972050"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EducSens · Conforme ONE 2023 · Calendrier FWB 2025-2026 · Avril 2026</a:t>
            </a:r>
            <a:endParaRPr lang="en-US" sz="850" dirty="0"/>
          </a:p>
        </p:txBody>
      </p:sp>
      <p:sp>
        <p:nvSpPr>
          <p:cNvPr id="9" name="Shape 6"/>
          <p:cNvSpPr/>
          <p:nvPr/>
        </p:nvSpPr>
        <p:spPr>
          <a:xfrm>
            <a:off x="5829300" y="0"/>
            <a:ext cx="3314700" cy="5143500"/>
          </a:xfrm>
          <a:prstGeom prst="rect">
            <a:avLst/>
          </a:prstGeom>
          <a:solidFill>
            <a:srgbClr val="4A235A"/>
          </a:solidFill>
          <a:ln/>
        </p:spPr>
        <p:txBody>
          <a:bodyPr/>
          <a:lstStyle/>
          <a:p>
            <a:endParaRPr lang="fr-BE"/>
          </a:p>
        </p:txBody>
      </p:sp>
      <p:pic>
        <p:nvPicPr>
          <p:cNvPr id="10" name="Image 1" descr="preencoded.png"/>
          <p:cNvPicPr>
            <a:picLocks noChangeAspect="1"/>
          </p:cNvPicPr>
          <p:nvPr/>
        </p:nvPicPr>
        <p:blipFill>
          <a:blip r:embed="rId4"/>
          <a:stretch>
            <a:fillRect/>
          </a:stretch>
        </p:blipFill>
        <p:spPr>
          <a:xfrm>
            <a:off x="6772275" y="1815405"/>
            <a:ext cx="1428750" cy="1428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8286750" cy="291108"/>
          </a:xfrm>
          <a:prstGeom prst="rect">
            <a:avLst/>
          </a:prstGeom>
          <a:noFill/>
          <a:ln/>
        </p:spPr>
        <p:txBody>
          <a:bodyPr wrap="square" lIns="170053"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CE QUE VOUS SAUREZ FAIRE À LA FIN DE CETTE FORMATION</a:t>
            </a:r>
            <a:endParaRPr lang="en-US" sz="1600" dirty="0"/>
          </a:p>
        </p:txBody>
      </p:sp>
      <p:sp>
        <p:nvSpPr>
          <p:cNvPr id="4" name="Shape 1"/>
          <p:cNvSpPr/>
          <p:nvPr/>
        </p:nvSpPr>
        <p:spPr>
          <a:xfrm>
            <a:off x="428625" y="1005483"/>
            <a:ext cx="2619356" cy="3280767"/>
          </a:xfrm>
          <a:prstGeom prst="rect">
            <a:avLst/>
          </a:prstGeom>
          <a:solidFill>
            <a:srgbClr val="F8F9FA"/>
          </a:solidFill>
          <a:ln/>
        </p:spPr>
        <p:txBody>
          <a:bodyPr/>
          <a:lstStyle/>
          <a:p>
            <a:endParaRPr lang="fr-BE"/>
          </a:p>
        </p:txBody>
      </p:sp>
      <p:sp>
        <p:nvSpPr>
          <p:cNvPr id="5" name="Shape 2"/>
          <p:cNvSpPr/>
          <p:nvPr/>
        </p:nvSpPr>
        <p:spPr>
          <a:xfrm>
            <a:off x="428625" y="1005483"/>
            <a:ext cx="2619356" cy="42863"/>
          </a:xfrm>
          <a:prstGeom prst="rect">
            <a:avLst/>
          </a:prstGeom>
          <a:solidFill>
            <a:srgbClr val="4A235A"/>
          </a:solidFill>
          <a:ln/>
        </p:spPr>
        <p:txBody>
          <a:bodyPr/>
          <a:lstStyle/>
          <a:p>
            <a:endParaRPr lang="fr-BE"/>
          </a:p>
        </p:txBody>
      </p:sp>
      <p:pic>
        <p:nvPicPr>
          <p:cNvPr id="6" name="Image 1" descr="preencoded.png"/>
          <p:cNvPicPr>
            <a:picLocks noChangeAspect="1"/>
          </p:cNvPicPr>
          <p:nvPr/>
        </p:nvPicPr>
        <p:blipFill>
          <a:blip r:embed="rId4"/>
          <a:stretch>
            <a:fillRect/>
          </a:stretch>
        </p:blipFill>
        <p:spPr>
          <a:xfrm>
            <a:off x="642938" y="1328738"/>
            <a:ext cx="342900" cy="342900"/>
          </a:xfrm>
          <a:prstGeom prst="rect">
            <a:avLst/>
          </a:prstGeom>
        </p:spPr>
      </p:pic>
      <p:sp>
        <p:nvSpPr>
          <p:cNvPr id="7" name="Text 3"/>
          <p:cNvSpPr/>
          <p:nvPr/>
        </p:nvSpPr>
        <p:spPr>
          <a:xfrm>
            <a:off x="642938" y="1871663"/>
            <a:ext cx="2190731" cy="185738"/>
          </a:xfrm>
          <a:prstGeom prst="rect">
            <a:avLst/>
          </a:prstGeom>
          <a:noFill/>
          <a:ln/>
        </p:spPr>
        <p:txBody>
          <a:bodyPr wrap="none" lIns="0" tIns="0" rIns="0" bIns="0" rtlCol="0" anchor="t">
            <a:spAutoFit/>
          </a:bodyPr>
          <a:lstStyle/>
          <a:p>
            <a:pPr marL="0" indent="0" algn="l">
              <a:lnSpc>
                <a:spcPct val="104000"/>
              </a:lnSpc>
              <a:buNone/>
            </a:pPr>
            <a:r>
              <a:rPr lang="en-US" sz="1000" b="1" dirty="0">
                <a:solidFill>
                  <a:srgbClr val="1A1A1A"/>
                </a:solidFill>
                <a:latin typeface="Space Grotesk Bold" pitchFamily="34" charset="0"/>
                <a:ea typeface="Space Grotesk Bold" pitchFamily="34" charset="-122"/>
                <a:cs typeface="Space Grotesk Bold" pitchFamily="34" charset="-120"/>
              </a:rPr>
              <a:t>Maîtriser l'outil Excel</a:t>
            </a:r>
            <a:endParaRPr lang="en-US" sz="1000" dirty="0"/>
          </a:p>
        </p:txBody>
      </p:sp>
      <p:sp>
        <p:nvSpPr>
          <p:cNvPr id="8" name="Text 4"/>
          <p:cNvSpPr/>
          <p:nvPr/>
        </p:nvSpPr>
        <p:spPr>
          <a:xfrm>
            <a:off x="642938" y="2200275"/>
            <a:ext cx="2190731"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Naviguer dans les 8 onglets, comprendre les alertes colorées automatiques et saisir les données vaccinales correctement.</a:t>
            </a:r>
            <a:endParaRPr lang="en-US" sz="850" dirty="0"/>
          </a:p>
        </p:txBody>
      </p:sp>
      <p:sp>
        <p:nvSpPr>
          <p:cNvPr id="9" name="Shape 5"/>
          <p:cNvSpPr/>
          <p:nvPr/>
        </p:nvSpPr>
        <p:spPr>
          <a:xfrm>
            <a:off x="3262294" y="1005483"/>
            <a:ext cx="2619384" cy="3280767"/>
          </a:xfrm>
          <a:prstGeom prst="rect">
            <a:avLst/>
          </a:prstGeom>
          <a:solidFill>
            <a:srgbClr val="F8F9FA"/>
          </a:solidFill>
          <a:ln/>
        </p:spPr>
        <p:txBody>
          <a:bodyPr/>
          <a:lstStyle/>
          <a:p>
            <a:endParaRPr lang="fr-BE"/>
          </a:p>
        </p:txBody>
      </p:sp>
      <p:sp>
        <p:nvSpPr>
          <p:cNvPr id="10" name="Shape 6"/>
          <p:cNvSpPr/>
          <p:nvPr/>
        </p:nvSpPr>
        <p:spPr>
          <a:xfrm>
            <a:off x="3262294" y="1005483"/>
            <a:ext cx="2619384" cy="42863"/>
          </a:xfrm>
          <a:prstGeom prst="rect">
            <a:avLst/>
          </a:prstGeom>
          <a:solidFill>
            <a:srgbClr val="00A896"/>
          </a:solidFill>
          <a:ln/>
        </p:spPr>
        <p:txBody>
          <a:bodyPr/>
          <a:lstStyle/>
          <a:p>
            <a:endParaRPr lang="fr-BE"/>
          </a:p>
        </p:txBody>
      </p:sp>
      <p:pic>
        <p:nvPicPr>
          <p:cNvPr id="11" name="Image 2" descr="preencoded.png"/>
          <p:cNvPicPr>
            <a:picLocks noChangeAspect="1"/>
          </p:cNvPicPr>
          <p:nvPr/>
        </p:nvPicPr>
        <p:blipFill>
          <a:blip r:embed="rId5"/>
          <a:stretch>
            <a:fillRect/>
          </a:stretch>
        </p:blipFill>
        <p:spPr>
          <a:xfrm>
            <a:off x="3476606" y="1328738"/>
            <a:ext cx="385763" cy="342900"/>
          </a:xfrm>
          <a:prstGeom prst="rect">
            <a:avLst/>
          </a:prstGeom>
        </p:spPr>
      </p:pic>
      <p:sp>
        <p:nvSpPr>
          <p:cNvPr id="12" name="Text 7"/>
          <p:cNvSpPr/>
          <p:nvPr/>
        </p:nvSpPr>
        <p:spPr>
          <a:xfrm>
            <a:off x="3476606" y="1871663"/>
            <a:ext cx="2190759" cy="185738"/>
          </a:xfrm>
          <a:prstGeom prst="rect">
            <a:avLst/>
          </a:prstGeom>
          <a:noFill/>
          <a:ln/>
        </p:spPr>
        <p:txBody>
          <a:bodyPr wrap="none" lIns="0" tIns="0" rIns="0" bIns="0" rtlCol="0" anchor="t">
            <a:spAutoFit/>
          </a:bodyPr>
          <a:lstStyle/>
          <a:p>
            <a:pPr marL="0" indent="0" algn="l">
              <a:lnSpc>
                <a:spcPct val="104000"/>
              </a:lnSpc>
              <a:buNone/>
            </a:pPr>
            <a:r>
              <a:rPr lang="en-US" sz="1000" b="1" dirty="0">
                <a:solidFill>
                  <a:srgbClr val="1A1A1A"/>
                </a:solidFill>
                <a:latin typeface="Space Grotesk Bold" pitchFamily="34" charset="0"/>
                <a:ea typeface="Space Grotesk Bold" pitchFamily="34" charset="-122"/>
                <a:cs typeface="Space Grotesk Bold" pitchFamily="34" charset="-120"/>
              </a:rPr>
              <a:t>Identifier les profils médicaux</a:t>
            </a:r>
            <a:endParaRPr lang="en-US" sz="1000" dirty="0"/>
          </a:p>
        </p:txBody>
      </p:sp>
      <p:sp>
        <p:nvSpPr>
          <p:cNvPr id="13" name="Text 8"/>
          <p:cNvSpPr/>
          <p:nvPr/>
        </p:nvSpPr>
        <p:spPr>
          <a:xfrm>
            <a:off x="3476606" y="2200275"/>
            <a:ext cx="2190759" cy="914316"/>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Reconnaître les 5 profils médicaux spéciaux (prématuré, immunodéprimé, cardiopathie, allergie sévère, maladie chronique) et leurs implications vaccinales.</a:t>
            </a:r>
            <a:endParaRPr lang="en-US" sz="850" dirty="0"/>
          </a:p>
        </p:txBody>
      </p:sp>
      <p:sp>
        <p:nvSpPr>
          <p:cNvPr id="14" name="Shape 9"/>
          <p:cNvSpPr/>
          <p:nvPr/>
        </p:nvSpPr>
        <p:spPr>
          <a:xfrm>
            <a:off x="6095991" y="1005483"/>
            <a:ext cx="2619356" cy="3280767"/>
          </a:xfrm>
          <a:prstGeom prst="rect">
            <a:avLst/>
          </a:prstGeom>
          <a:solidFill>
            <a:srgbClr val="F8F9FA"/>
          </a:solidFill>
          <a:ln/>
        </p:spPr>
        <p:txBody>
          <a:bodyPr/>
          <a:lstStyle/>
          <a:p>
            <a:endParaRPr lang="fr-BE"/>
          </a:p>
        </p:txBody>
      </p:sp>
      <p:sp>
        <p:nvSpPr>
          <p:cNvPr id="15" name="Shape 10"/>
          <p:cNvSpPr/>
          <p:nvPr/>
        </p:nvSpPr>
        <p:spPr>
          <a:xfrm>
            <a:off x="6095991" y="1005483"/>
            <a:ext cx="2619356" cy="42863"/>
          </a:xfrm>
          <a:prstGeom prst="rect">
            <a:avLst/>
          </a:prstGeom>
          <a:solidFill>
            <a:srgbClr val="1A1A1A"/>
          </a:solidFill>
          <a:ln/>
        </p:spPr>
        <p:txBody>
          <a:bodyPr/>
          <a:lstStyle/>
          <a:p>
            <a:endParaRPr lang="fr-BE"/>
          </a:p>
        </p:txBody>
      </p:sp>
      <p:pic>
        <p:nvPicPr>
          <p:cNvPr id="16" name="Image 3" descr="preencoded.png"/>
          <p:cNvPicPr>
            <a:picLocks noChangeAspect="1"/>
          </p:cNvPicPr>
          <p:nvPr/>
        </p:nvPicPr>
        <p:blipFill>
          <a:blip r:embed="rId6"/>
          <a:stretch>
            <a:fillRect/>
          </a:stretch>
        </p:blipFill>
        <p:spPr>
          <a:xfrm>
            <a:off x="6310303" y="1328738"/>
            <a:ext cx="257175" cy="342900"/>
          </a:xfrm>
          <a:prstGeom prst="rect">
            <a:avLst/>
          </a:prstGeom>
        </p:spPr>
      </p:pic>
      <p:sp>
        <p:nvSpPr>
          <p:cNvPr id="17" name="Text 11"/>
          <p:cNvSpPr/>
          <p:nvPr/>
        </p:nvSpPr>
        <p:spPr>
          <a:xfrm>
            <a:off x="6310303" y="1871663"/>
            <a:ext cx="2190731" cy="185738"/>
          </a:xfrm>
          <a:prstGeom prst="rect">
            <a:avLst/>
          </a:prstGeom>
          <a:noFill/>
          <a:ln/>
        </p:spPr>
        <p:txBody>
          <a:bodyPr wrap="none" lIns="0" tIns="0" rIns="0" bIns="0" rtlCol="0" anchor="t">
            <a:spAutoFit/>
          </a:bodyPr>
          <a:lstStyle/>
          <a:p>
            <a:pPr marL="0" indent="0" algn="l">
              <a:lnSpc>
                <a:spcPct val="104000"/>
              </a:lnSpc>
              <a:buNone/>
            </a:pPr>
            <a:r>
              <a:rPr lang="en-US" sz="1000" b="1" dirty="0">
                <a:solidFill>
                  <a:srgbClr val="1A1A1A"/>
                </a:solidFill>
                <a:latin typeface="Space Grotesk Bold" pitchFamily="34" charset="0"/>
                <a:ea typeface="Space Grotesk Bold" pitchFamily="34" charset="-122"/>
                <a:cs typeface="Space Grotesk Bold" pitchFamily="34" charset="-120"/>
              </a:rPr>
              <a:t>Appliquer les protocoles ONE</a:t>
            </a:r>
            <a:endParaRPr lang="en-US" sz="1000" dirty="0"/>
          </a:p>
        </p:txBody>
      </p:sp>
      <p:sp>
        <p:nvSpPr>
          <p:cNvPr id="18" name="Text 12"/>
          <p:cNvSpPr/>
          <p:nvPr/>
        </p:nvSpPr>
        <p:spPr>
          <a:xfrm>
            <a:off x="6310303" y="2200275"/>
            <a:ext cx="2190731"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Savoir quand agir, quand alerter les parents et quand exiger un avis médical écrit, conformément au Guide ONE 2023.</a:t>
            </a:r>
            <a:endParaRPr lang="en-US" sz="850" dirty="0"/>
          </a:p>
        </p:txBody>
      </p:sp>
      <p:sp>
        <p:nvSpPr>
          <p:cNvPr id="19" name="Shape 13"/>
          <p:cNvSpPr/>
          <p:nvPr/>
        </p:nvSpPr>
        <p:spPr>
          <a:xfrm>
            <a:off x="0" y="4572000"/>
            <a:ext cx="9144000" cy="571500"/>
          </a:xfrm>
          <a:prstGeom prst="rect">
            <a:avLst/>
          </a:prstGeom>
          <a:solidFill>
            <a:srgbClr val="4A235A"/>
          </a:solidFill>
          <a:ln/>
        </p:spPr>
        <p:txBody>
          <a:bodyPr/>
          <a:lstStyle/>
          <a:p>
            <a:endParaRPr lang="fr-BE"/>
          </a:p>
        </p:txBody>
      </p:sp>
      <p:pic>
        <p:nvPicPr>
          <p:cNvPr id="20" name="Image 4" descr="preencoded.png"/>
          <p:cNvPicPr>
            <a:picLocks noChangeAspect="1"/>
          </p:cNvPicPr>
          <p:nvPr/>
        </p:nvPicPr>
        <p:blipFill>
          <a:blip r:embed="rId7"/>
          <a:stretch>
            <a:fillRect/>
          </a:stretch>
        </p:blipFill>
        <p:spPr>
          <a:xfrm>
            <a:off x="428625" y="4872038"/>
            <a:ext cx="121444" cy="114300"/>
          </a:xfrm>
          <a:prstGeom prst="rect">
            <a:avLst/>
          </a:prstGeom>
        </p:spPr>
      </p:pic>
      <p:sp>
        <p:nvSpPr>
          <p:cNvPr id="21" name="Text 14"/>
          <p:cNvSpPr/>
          <p:nvPr/>
        </p:nvSpPr>
        <p:spPr>
          <a:xfrm>
            <a:off x="621506" y="4855964"/>
            <a:ext cx="1144786" cy="146447"/>
          </a:xfrm>
          <a:prstGeom prst="rect">
            <a:avLst/>
          </a:prstGeom>
          <a:noFill/>
          <a:ln/>
        </p:spPr>
        <p:txBody>
          <a:bodyPr wrap="none" lIns="0" tIns="0" rIns="0" bIns="0" rtlCol="0" anchor="t">
            <a:spAutoFit/>
          </a:bodyPr>
          <a:lstStyle/>
          <a:p>
            <a:pPr marL="0" indent="0" algn="l">
              <a:buNone/>
            </a:pPr>
            <a:r>
              <a:rPr lang="en-US" sz="800" kern="0" spc="1" dirty="0">
                <a:solidFill>
                  <a:srgbClr val="FFFFFF"/>
                </a:solidFill>
                <a:latin typeface="Space Grotesk SemiBold" pitchFamily="34" charset="0"/>
                <a:ea typeface="Space Grotesk SemiBold" pitchFamily="34" charset="-122"/>
                <a:cs typeface="Space Grotesk SemiBold" pitchFamily="34" charset="-120"/>
              </a:rPr>
              <a:t>Durée totale : 1h15</a:t>
            </a:r>
            <a:endParaRPr lang="en-US" sz="800" dirty="0"/>
          </a:p>
        </p:txBody>
      </p:sp>
      <p:pic>
        <p:nvPicPr>
          <p:cNvPr id="22" name="Image 5" descr="preencoded.png"/>
          <p:cNvPicPr>
            <a:picLocks noChangeAspect="1"/>
          </p:cNvPicPr>
          <p:nvPr/>
        </p:nvPicPr>
        <p:blipFill>
          <a:blip r:embed="rId8"/>
          <a:stretch>
            <a:fillRect/>
          </a:stretch>
        </p:blipFill>
        <p:spPr>
          <a:xfrm>
            <a:off x="2052042" y="4872038"/>
            <a:ext cx="121444" cy="114300"/>
          </a:xfrm>
          <a:prstGeom prst="rect">
            <a:avLst/>
          </a:prstGeom>
        </p:spPr>
      </p:pic>
      <p:sp>
        <p:nvSpPr>
          <p:cNvPr id="23" name="Text 15"/>
          <p:cNvSpPr/>
          <p:nvPr/>
        </p:nvSpPr>
        <p:spPr>
          <a:xfrm>
            <a:off x="2244923" y="4855964"/>
            <a:ext cx="558998" cy="146447"/>
          </a:xfrm>
          <a:prstGeom prst="rect">
            <a:avLst/>
          </a:prstGeom>
          <a:noFill/>
          <a:ln/>
        </p:spPr>
        <p:txBody>
          <a:bodyPr wrap="none" lIns="0" tIns="0" rIns="0" bIns="0" rtlCol="0" anchor="t">
            <a:spAutoFit/>
          </a:bodyPr>
          <a:lstStyle/>
          <a:p>
            <a:pPr marL="0" indent="0" algn="l">
              <a:buNone/>
            </a:pPr>
            <a:r>
              <a:rPr lang="en-US" sz="800" kern="0" spc="1" dirty="0">
                <a:solidFill>
                  <a:srgbClr val="FFFFFF"/>
                </a:solidFill>
                <a:latin typeface="Space Grotesk SemiBold" pitchFamily="34" charset="0"/>
                <a:ea typeface="Space Grotesk SemiBold" pitchFamily="34" charset="-122"/>
                <a:cs typeface="Space Grotesk SemiBold" pitchFamily="34" charset="-120"/>
              </a:rPr>
              <a:t>4 parties</a:t>
            </a:r>
            <a:endParaRPr lang="en-US" sz="800" dirty="0"/>
          </a:p>
        </p:txBody>
      </p:sp>
      <p:pic>
        <p:nvPicPr>
          <p:cNvPr id="24" name="Image 6" descr="preencoded.png"/>
          <p:cNvPicPr>
            <a:picLocks noChangeAspect="1"/>
          </p:cNvPicPr>
          <p:nvPr/>
        </p:nvPicPr>
        <p:blipFill>
          <a:blip r:embed="rId9"/>
          <a:stretch>
            <a:fillRect/>
          </a:stretch>
        </p:blipFill>
        <p:spPr>
          <a:xfrm>
            <a:off x="3089672" y="4872038"/>
            <a:ext cx="121444" cy="114300"/>
          </a:xfrm>
          <a:prstGeom prst="rect">
            <a:avLst/>
          </a:prstGeom>
        </p:spPr>
      </p:pic>
      <p:sp>
        <p:nvSpPr>
          <p:cNvPr id="25" name="Text 16"/>
          <p:cNvSpPr/>
          <p:nvPr/>
        </p:nvSpPr>
        <p:spPr>
          <a:xfrm>
            <a:off x="3282553" y="4855964"/>
            <a:ext cx="959048" cy="146447"/>
          </a:xfrm>
          <a:prstGeom prst="rect">
            <a:avLst/>
          </a:prstGeom>
          <a:noFill/>
          <a:ln/>
        </p:spPr>
        <p:txBody>
          <a:bodyPr wrap="none" lIns="0" tIns="0" rIns="0" bIns="0" rtlCol="0" anchor="t">
            <a:spAutoFit/>
          </a:bodyPr>
          <a:lstStyle/>
          <a:p>
            <a:pPr marL="0" indent="0" algn="l">
              <a:buNone/>
            </a:pPr>
            <a:r>
              <a:rPr lang="en-US" sz="800" kern="0" spc="1" dirty="0">
                <a:solidFill>
                  <a:srgbClr val="FFFFFF"/>
                </a:solidFill>
                <a:latin typeface="Space Grotesk SemiBold" pitchFamily="34" charset="0"/>
                <a:ea typeface="Space Grotesk SemiBold" pitchFamily="34" charset="-122"/>
                <a:cs typeface="Space Grotesk SemiBold" pitchFamily="34" charset="-120"/>
              </a:rPr>
              <a:t>3 cas pratiques</a:t>
            </a:r>
            <a:endParaRPr lang="en-US" sz="800" dirty="0"/>
          </a:p>
        </p:txBody>
      </p:sp>
      <p:pic>
        <p:nvPicPr>
          <p:cNvPr id="26" name="Image 7" descr="preencoded.png"/>
          <p:cNvPicPr>
            <a:picLocks noChangeAspect="1"/>
          </p:cNvPicPr>
          <p:nvPr/>
        </p:nvPicPr>
        <p:blipFill>
          <a:blip r:embed="rId10"/>
          <a:stretch>
            <a:fillRect/>
          </a:stretch>
        </p:blipFill>
        <p:spPr>
          <a:xfrm>
            <a:off x="4527352" y="4872038"/>
            <a:ext cx="121444" cy="114300"/>
          </a:xfrm>
          <a:prstGeom prst="rect">
            <a:avLst/>
          </a:prstGeom>
        </p:spPr>
      </p:pic>
      <p:sp>
        <p:nvSpPr>
          <p:cNvPr id="27" name="Text 17"/>
          <p:cNvSpPr/>
          <p:nvPr/>
        </p:nvSpPr>
        <p:spPr>
          <a:xfrm>
            <a:off x="4720233" y="4855964"/>
            <a:ext cx="353616" cy="146447"/>
          </a:xfrm>
          <a:prstGeom prst="rect">
            <a:avLst/>
          </a:prstGeom>
          <a:noFill/>
          <a:ln/>
        </p:spPr>
        <p:txBody>
          <a:bodyPr wrap="none" lIns="0" tIns="0" rIns="0" bIns="0" rtlCol="0" anchor="t">
            <a:spAutoFit/>
          </a:bodyPr>
          <a:lstStyle/>
          <a:p>
            <a:pPr marL="0" indent="0" algn="l">
              <a:buNone/>
            </a:pPr>
            <a:r>
              <a:rPr lang="en-US" sz="800" kern="0" spc="1" dirty="0">
                <a:solidFill>
                  <a:srgbClr val="FFFFFF"/>
                </a:solidFill>
                <a:latin typeface="Space Grotesk SemiBold" pitchFamily="34" charset="0"/>
                <a:ea typeface="Space Grotesk SemiBold" pitchFamily="34" charset="-122"/>
                <a:cs typeface="Space Grotesk SemiBold" pitchFamily="34" charset="-120"/>
              </a:rPr>
              <a:t>1 quiz</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3458998" cy="548618"/>
          </a:xfrm>
          <a:prstGeom prst="rect">
            <a:avLst/>
          </a:prstGeom>
          <a:noFill/>
          <a:ln/>
        </p:spPr>
        <p:txBody>
          <a:bodyPr wrap="square" lIns="0" tIns="0" rIns="0" bIns="0" rtlCol="0" anchor="t">
            <a:spAutoFit/>
          </a:bodyPr>
          <a:lstStyle/>
          <a:p>
            <a:pPr marL="0" indent="0" algn="l">
              <a:lnSpc>
                <a:spcPct val="96000"/>
              </a:lnSpc>
              <a:buNone/>
            </a:pPr>
            <a:r>
              <a:rPr lang="en-US" sz="1600" b="1" kern="0" spc="1" dirty="0">
                <a:solidFill>
                  <a:srgbClr val="4A235A"/>
                </a:solidFill>
                <a:latin typeface="Space Grotesk Bold" pitchFamily="34" charset="0"/>
                <a:ea typeface="Space Grotesk Bold" pitchFamily="34" charset="-122"/>
                <a:cs typeface="Space Grotesk Bold" pitchFamily="34" charset="-120"/>
              </a:rPr>
              <a:t>LA VACCINATION EN CRÈCHE EST UNE OBLIGATION LÉGALE</a:t>
            </a:r>
            <a:endParaRPr lang="en-US" sz="1600" dirty="0"/>
          </a:p>
        </p:txBody>
      </p:sp>
      <p:sp>
        <p:nvSpPr>
          <p:cNvPr id="4" name="Text 1"/>
          <p:cNvSpPr/>
          <p:nvPr/>
        </p:nvSpPr>
        <p:spPr>
          <a:xfrm>
            <a:off x="428625" y="1191555"/>
            <a:ext cx="3458998"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L'Arrêté du 2 mai 2019 (Fédération Wallonie-Bruxelles) impose la vaccination obligatoire comme condition d'admission en milieu d'accueil. La responsabilité du contrôle vaccinal incombe au </a:t>
            </a:r>
            <a:r>
              <a:rPr lang="en-US" sz="800" b="1" dirty="0">
                <a:solidFill>
                  <a:srgbClr val="4A235A"/>
                </a:solidFill>
                <a:latin typeface="Space Grotesk Bold" pitchFamily="34" charset="0"/>
                <a:ea typeface="Space Grotesk Bold" pitchFamily="34" charset="-122"/>
                <a:cs typeface="Space Grotesk Bold" pitchFamily="34" charset="-120"/>
              </a:rPr>
              <a:t>Pouvoir Organisateur</a:t>
            </a:r>
            <a:r>
              <a:rPr lang="en-US" sz="850" dirty="0">
                <a:solidFill>
                  <a:srgbClr val="333333"/>
                </a:solidFill>
                <a:latin typeface="Space Grotesk" pitchFamily="34" charset="0"/>
                <a:ea typeface="Space Grotesk" pitchFamily="34" charset="-122"/>
                <a:cs typeface="Space Grotesk" pitchFamily="34" charset="-120"/>
              </a:rPr>
              <a:t>, et non au médecin seul.</a:t>
            </a:r>
            <a:endParaRPr lang="en-US" sz="850" dirty="0"/>
          </a:p>
        </p:txBody>
      </p:sp>
      <p:sp>
        <p:nvSpPr>
          <p:cNvPr id="5" name="Shape 2"/>
          <p:cNvSpPr/>
          <p:nvPr/>
        </p:nvSpPr>
        <p:spPr>
          <a:xfrm>
            <a:off x="428625" y="3643313"/>
            <a:ext cx="3458998" cy="1071563"/>
          </a:xfrm>
          <a:prstGeom prst="rect">
            <a:avLst/>
          </a:prstGeom>
          <a:solidFill>
            <a:srgbClr val="4A235A"/>
          </a:solidFill>
          <a:ln/>
        </p:spPr>
        <p:txBody>
          <a:bodyPr/>
          <a:lstStyle/>
          <a:p>
            <a:endParaRPr lang="fr-BE"/>
          </a:p>
        </p:txBody>
      </p:sp>
      <p:sp>
        <p:nvSpPr>
          <p:cNvPr id="6" name="Text 3"/>
          <p:cNvSpPr/>
          <p:nvPr/>
        </p:nvSpPr>
        <p:spPr>
          <a:xfrm>
            <a:off x="500063" y="3714750"/>
            <a:ext cx="242888" cy="571500"/>
          </a:xfrm>
          <a:prstGeom prst="rect">
            <a:avLst/>
          </a:prstGeom>
          <a:noFill/>
          <a:ln/>
        </p:spPr>
        <p:txBody>
          <a:bodyPr wrap="none" lIns="0" tIns="0" rIns="0" bIns="0" rtlCol="0" anchor="t">
            <a:spAutoFit/>
          </a:bodyPr>
          <a:lstStyle/>
          <a:p>
            <a:pPr marL="0" indent="0" algn="l">
              <a:lnSpc>
                <a:spcPct val="80000"/>
              </a:lnSpc>
              <a:buNone/>
            </a:pPr>
            <a:r>
              <a:rPr lang="en-US" sz="4400" dirty="0">
                <a:solidFill>
                  <a:srgbClr val="00A896">
                    <a:alpha val="50000"/>
                  </a:srgbClr>
                </a:solidFill>
                <a:latin typeface="Space Grotesk" pitchFamily="34" charset="0"/>
                <a:ea typeface="Space Grotesk" pitchFamily="34" charset="-122"/>
                <a:cs typeface="Space Grotesk" pitchFamily="34" charset="-120"/>
              </a:rPr>
              <a:t>\"</a:t>
            </a:r>
            <a:endParaRPr lang="en-US" sz="4400" dirty="0"/>
          </a:p>
        </p:txBody>
      </p:sp>
      <p:sp>
        <p:nvSpPr>
          <p:cNvPr id="7" name="Text 4"/>
          <p:cNvSpPr/>
          <p:nvPr/>
        </p:nvSpPr>
        <p:spPr>
          <a:xfrm>
            <a:off x="642938" y="3857625"/>
            <a:ext cx="3030373" cy="600075"/>
          </a:xfrm>
          <a:prstGeom prst="rect">
            <a:avLst/>
          </a:prstGeom>
          <a:noFill/>
          <a:ln/>
        </p:spPr>
        <p:txBody>
          <a:bodyPr wrap="square" lIns="0" tIns="0" rIns="0" bIns="0" rtlCol="0" anchor="t">
            <a:spAutoFit/>
          </a:bodyPr>
          <a:lstStyle/>
          <a:p>
            <a:pPr marL="0" indent="0" algn="l">
              <a:lnSpc>
                <a:spcPct val="112000"/>
              </a:lnSpc>
              <a:buNone/>
            </a:pPr>
            <a:r>
              <a:rPr lang="en-US" sz="1000" dirty="0">
                <a:solidFill>
                  <a:srgbClr val="FFFFFF"/>
                </a:solidFill>
                <a:latin typeface="Space Grotesk SemiBold" pitchFamily="34" charset="0"/>
                <a:ea typeface="Space Grotesk SemiBold" pitchFamily="34" charset="-122"/>
                <a:cs typeface="Space Grotesk SemiBold" pitchFamily="34" charset="-120"/>
              </a:rPr>
              <a:t>Tout enfant non vacciné sans contre-indication médicale reconnue ne peut être admis en milieu d'accueil.</a:t>
            </a:r>
            <a:endParaRPr lang="en-US" sz="1000" dirty="0"/>
          </a:p>
        </p:txBody>
      </p:sp>
      <p:sp>
        <p:nvSpPr>
          <p:cNvPr id="8" name="Text 5"/>
          <p:cNvSpPr/>
          <p:nvPr/>
        </p:nvSpPr>
        <p:spPr>
          <a:xfrm>
            <a:off x="642938" y="4564856"/>
            <a:ext cx="3030373" cy="126802"/>
          </a:xfrm>
          <a:prstGeom prst="rect">
            <a:avLst/>
          </a:prstGeom>
          <a:noFill/>
          <a:ln/>
        </p:spPr>
        <p:txBody>
          <a:bodyPr wrap="square" lIns="0" tIns="0" rIns="0" bIns="0" rtlCol="0" anchor="t">
            <a:spAutoFit/>
          </a:bodyPr>
          <a:lstStyle/>
          <a:p>
            <a:pPr marL="0" indent="0" algn="r">
              <a:buNone/>
            </a:pPr>
            <a:r>
              <a:rPr lang="en-US" sz="750" dirty="0">
                <a:solidFill>
                  <a:srgbClr val="00A896"/>
                </a:solidFill>
                <a:latin typeface="Space Grotesk" pitchFamily="34" charset="0"/>
                <a:ea typeface="Space Grotesk" pitchFamily="34" charset="-122"/>
                <a:cs typeface="Space Grotesk" pitchFamily="34" charset="-120"/>
              </a:rPr>
              <a:t>— Guide ONE 2023, p. 13</a:t>
            </a:r>
            <a:endParaRPr lang="en-US" sz="750" dirty="0"/>
          </a:p>
        </p:txBody>
      </p:sp>
      <p:sp>
        <p:nvSpPr>
          <p:cNvPr id="9" name="Shape 6"/>
          <p:cNvSpPr/>
          <p:nvPr/>
        </p:nvSpPr>
        <p:spPr>
          <a:xfrm>
            <a:off x="4173373" y="0"/>
            <a:ext cx="4970627" cy="5143500"/>
          </a:xfrm>
          <a:prstGeom prst="rect">
            <a:avLst/>
          </a:prstGeom>
          <a:solidFill>
            <a:srgbClr val="F8F9FA"/>
          </a:solidFill>
          <a:ln/>
        </p:spPr>
        <p:txBody>
          <a:bodyPr/>
          <a:lstStyle/>
          <a:p>
            <a:endParaRPr lang="fr-BE"/>
          </a:p>
        </p:txBody>
      </p:sp>
      <p:sp>
        <p:nvSpPr>
          <p:cNvPr id="10" name="Shape 7"/>
          <p:cNvSpPr/>
          <p:nvPr/>
        </p:nvSpPr>
        <p:spPr>
          <a:xfrm>
            <a:off x="4173373" y="0"/>
            <a:ext cx="28575" cy="5143500"/>
          </a:xfrm>
          <a:prstGeom prst="rect">
            <a:avLst/>
          </a:prstGeom>
          <a:solidFill>
            <a:srgbClr val="00A896"/>
          </a:solidFill>
          <a:ln/>
        </p:spPr>
        <p:txBody>
          <a:bodyPr/>
          <a:lstStyle/>
          <a:p>
            <a:endParaRPr lang="fr-BE"/>
          </a:p>
        </p:txBody>
      </p:sp>
      <p:pic>
        <p:nvPicPr>
          <p:cNvPr id="11" name="Image 1" descr="preencoded.png"/>
          <p:cNvPicPr>
            <a:picLocks noChangeAspect="1"/>
          </p:cNvPicPr>
          <p:nvPr/>
        </p:nvPicPr>
        <p:blipFill>
          <a:blip r:embed="rId4"/>
          <a:stretch>
            <a:fillRect/>
          </a:stretch>
        </p:blipFill>
        <p:spPr>
          <a:xfrm>
            <a:off x="4471988" y="448270"/>
            <a:ext cx="142875" cy="142875"/>
          </a:xfrm>
          <a:prstGeom prst="rect">
            <a:avLst/>
          </a:prstGeom>
        </p:spPr>
      </p:pic>
      <p:sp>
        <p:nvSpPr>
          <p:cNvPr id="12" name="Text 8"/>
          <p:cNvSpPr/>
          <p:nvPr/>
        </p:nvSpPr>
        <p:spPr>
          <a:xfrm>
            <a:off x="4686300" y="428625"/>
            <a:ext cx="2073473"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Les 7 vaccins obligatoires ONE</a:t>
            </a:r>
            <a:endParaRPr lang="en-US" sz="1000" dirty="0"/>
          </a:p>
        </p:txBody>
      </p:sp>
      <p:sp>
        <p:nvSpPr>
          <p:cNvPr id="13" name="Shape 9"/>
          <p:cNvSpPr/>
          <p:nvPr/>
        </p:nvSpPr>
        <p:spPr>
          <a:xfrm>
            <a:off x="4471988" y="753666"/>
            <a:ext cx="4243388" cy="1484114"/>
          </a:xfrm>
          <a:prstGeom prst="rect">
            <a:avLst/>
          </a:prstGeom>
          <a:solidFill>
            <a:srgbClr val="FFFFFF"/>
          </a:solidFill>
          <a:ln/>
        </p:spPr>
        <p:txBody>
          <a:bodyPr/>
          <a:lstStyle/>
          <a:p>
            <a:endParaRPr lang="fr-BE"/>
          </a:p>
        </p:txBody>
      </p:sp>
      <p:sp>
        <p:nvSpPr>
          <p:cNvPr id="14" name="Shape 10"/>
          <p:cNvSpPr/>
          <p:nvPr/>
        </p:nvSpPr>
        <p:spPr>
          <a:xfrm>
            <a:off x="4471988" y="753666"/>
            <a:ext cx="2675027" cy="232172"/>
          </a:xfrm>
          <a:prstGeom prst="rect">
            <a:avLst/>
          </a:prstGeom>
          <a:solidFill>
            <a:srgbClr val="00A896"/>
          </a:solidFill>
          <a:ln/>
        </p:spPr>
        <p:txBody>
          <a:bodyPr/>
          <a:lstStyle/>
          <a:p>
            <a:endParaRPr lang="fr-BE"/>
          </a:p>
        </p:txBody>
      </p:sp>
      <p:sp>
        <p:nvSpPr>
          <p:cNvPr id="15" name="Text 11"/>
          <p:cNvSpPr/>
          <p:nvPr/>
        </p:nvSpPr>
        <p:spPr>
          <a:xfrm>
            <a:off x="4471988" y="753666"/>
            <a:ext cx="2675027" cy="232172"/>
          </a:xfrm>
          <a:prstGeom prst="rect">
            <a:avLst/>
          </a:prstGeom>
          <a:noFill/>
          <a:ln/>
        </p:spPr>
        <p:txBody>
          <a:bodyPr wrap="square" lIns="127508" tIns="102108" rIns="127508" bIns="0" rtlCol="0" anchor="ctr">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Vaccin</a:t>
            </a:r>
            <a:endParaRPr lang="en-US" sz="800" dirty="0"/>
          </a:p>
        </p:txBody>
      </p:sp>
      <p:sp>
        <p:nvSpPr>
          <p:cNvPr id="16" name="Shape 12"/>
          <p:cNvSpPr/>
          <p:nvPr/>
        </p:nvSpPr>
        <p:spPr>
          <a:xfrm>
            <a:off x="7147015" y="753666"/>
            <a:ext cx="581351" cy="232172"/>
          </a:xfrm>
          <a:prstGeom prst="rect">
            <a:avLst/>
          </a:prstGeom>
          <a:solidFill>
            <a:srgbClr val="00A896"/>
          </a:solidFill>
          <a:ln/>
        </p:spPr>
        <p:txBody>
          <a:bodyPr/>
          <a:lstStyle/>
          <a:p>
            <a:endParaRPr lang="fr-BE"/>
          </a:p>
        </p:txBody>
      </p:sp>
      <p:sp>
        <p:nvSpPr>
          <p:cNvPr id="17" name="Text 13"/>
          <p:cNvSpPr/>
          <p:nvPr/>
        </p:nvSpPr>
        <p:spPr>
          <a:xfrm>
            <a:off x="7147015" y="753666"/>
            <a:ext cx="581351" cy="232172"/>
          </a:xfrm>
          <a:prstGeom prst="rect">
            <a:avLst/>
          </a:prstGeom>
          <a:noFill/>
          <a:ln/>
        </p:spPr>
        <p:txBody>
          <a:bodyPr wrap="none" lIns="127508" tIns="102108" rIns="127508" bIns="0" rtlCol="0" anchor="ctr">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Doses</a:t>
            </a:r>
            <a:endParaRPr lang="en-US" sz="800" dirty="0"/>
          </a:p>
        </p:txBody>
      </p:sp>
      <p:sp>
        <p:nvSpPr>
          <p:cNvPr id="18" name="Shape 14"/>
          <p:cNvSpPr/>
          <p:nvPr/>
        </p:nvSpPr>
        <p:spPr>
          <a:xfrm>
            <a:off x="7728365" y="753666"/>
            <a:ext cx="987010" cy="232172"/>
          </a:xfrm>
          <a:prstGeom prst="rect">
            <a:avLst/>
          </a:prstGeom>
          <a:solidFill>
            <a:srgbClr val="00A896"/>
          </a:solidFill>
          <a:ln/>
        </p:spPr>
        <p:txBody>
          <a:bodyPr/>
          <a:lstStyle/>
          <a:p>
            <a:endParaRPr lang="fr-BE"/>
          </a:p>
        </p:txBody>
      </p:sp>
      <p:sp>
        <p:nvSpPr>
          <p:cNvPr id="19" name="Text 15"/>
          <p:cNvSpPr/>
          <p:nvPr/>
        </p:nvSpPr>
        <p:spPr>
          <a:xfrm>
            <a:off x="7728365" y="753666"/>
            <a:ext cx="987010" cy="232172"/>
          </a:xfrm>
          <a:prstGeom prst="rect">
            <a:avLst/>
          </a:prstGeom>
          <a:noFill/>
          <a:ln/>
        </p:spPr>
        <p:txBody>
          <a:bodyPr wrap="none" lIns="127508" tIns="102108" rIns="127508" bIns="0" rtlCol="0" anchor="ctr">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Âge(s)</a:t>
            </a:r>
            <a:endParaRPr lang="en-US" sz="800" dirty="0"/>
          </a:p>
        </p:txBody>
      </p:sp>
      <p:sp>
        <p:nvSpPr>
          <p:cNvPr id="20" name="Text 16"/>
          <p:cNvSpPr/>
          <p:nvPr/>
        </p:nvSpPr>
        <p:spPr>
          <a:xfrm>
            <a:off x="4471988" y="985838"/>
            <a:ext cx="2675027" cy="342900"/>
          </a:xfrm>
          <a:prstGeom prst="rect">
            <a:avLst/>
          </a:prstGeom>
          <a:noFill/>
          <a:ln/>
        </p:spPr>
        <p:txBody>
          <a:bodyPr wrap="squar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Hexavalent (Diphtérie, Tétanos, Polio, Coqueluche, Hib, Hépatite B)</a:t>
            </a:r>
            <a:endParaRPr lang="en-US" sz="750" dirty="0"/>
          </a:p>
        </p:txBody>
      </p:sp>
      <p:sp>
        <p:nvSpPr>
          <p:cNvPr id="21" name="Text 17"/>
          <p:cNvSpPr/>
          <p:nvPr/>
        </p:nvSpPr>
        <p:spPr>
          <a:xfrm>
            <a:off x="7147015" y="985838"/>
            <a:ext cx="581351" cy="34290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4 doses</a:t>
            </a:r>
            <a:endParaRPr lang="en-US" sz="750" dirty="0"/>
          </a:p>
        </p:txBody>
      </p:sp>
      <p:sp>
        <p:nvSpPr>
          <p:cNvPr id="22" name="Text 18"/>
          <p:cNvSpPr/>
          <p:nvPr/>
        </p:nvSpPr>
        <p:spPr>
          <a:xfrm>
            <a:off x="7728365" y="985838"/>
            <a:ext cx="987010" cy="34290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2 — 3 — 4 — 15 mois</a:t>
            </a:r>
            <a:endParaRPr lang="en-US" sz="750" dirty="0"/>
          </a:p>
        </p:txBody>
      </p:sp>
      <p:sp>
        <p:nvSpPr>
          <p:cNvPr id="23" name="Text 19"/>
          <p:cNvSpPr/>
          <p:nvPr/>
        </p:nvSpPr>
        <p:spPr>
          <a:xfrm>
            <a:off x="4471988" y="1328738"/>
            <a:ext cx="2675027" cy="346472"/>
          </a:xfrm>
          <a:prstGeom prst="rect">
            <a:avLst/>
          </a:prstGeom>
          <a:noFill/>
          <a:ln/>
        </p:spPr>
        <p:txBody>
          <a:bodyPr wrap="squar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Pneumocoque</a:t>
            </a:r>
            <a:endParaRPr lang="en-US" sz="750" dirty="0"/>
          </a:p>
        </p:txBody>
      </p:sp>
      <p:sp>
        <p:nvSpPr>
          <p:cNvPr id="24" name="Text 20"/>
          <p:cNvSpPr/>
          <p:nvPr/>
        </p:nvSpPr>
        <p:spPr>
          <a:xfrm>
            <a:off x="7147015" y="1328738"/>
            <a:ext cx="581351" cy="346472"/>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3 doses</a:t>
            </a:r>
            <a:endParaRPr lang="en-US" sz="750" dirty="0"/>
          </a:p>
        </p:txBody>
      </p:sp>
      <p:sp>
        <p:nvSpPr>
          <p:cNvPr id="25" name="Text 21"/>
          <p:cNvSpPr/>
          <p:nvPr/>
        </p:nvSpPr>
        <p:spPr>
          <a:xfrm>
            <a:off x="7728365" y="1328738"/>
            <a:ext cx="987010" cy="346472"/>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2 — 4 — 12 mois</a:t>
            </a:r>
            <a:endParaRPr lang="en-US" sz="750" dirty="0"/>
          </a:p>
        </p:txBody>
      </p:sp>
      <p:sp>
        <p:nvSpPr>
          <p:cNvPr id="26" name="Text 22"/>
          <p:cNvSpPr/>
          <p:nvPr/>
        </p:nvSpPr>
        <p:spPr>
          <a:xfrm>
            <a:off x="4471988" y="1675209"/>
            <a:ext cx="2675027" cy="219670"/>
          </a:xfrm>
          <a:prstGeom prst="rect">
            <a:avLst/>
          </a:prstGeom>
          <a:noFill/>
          <a:ln/>
        </p:spPr>
        <p:txBody>
          <a:bodyPr wrap="squar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Méningocoque ACWY</a:t>
            </a:r>
            <a:endParaRPr lang="en-US" sz="750" dirty="0"/>
          </a:p>
        </p:txBody>
      </p:sp>
      <p:sp>
        <p:nvSpPr>
          <p:cNvPr id="27" name="Text 23"/>
          <p:cNvSpPr/>
          <p:nvPr/>
        </p:nvSpPr>
        <p:spPr>
          <a:xfrm>
            <a:off x="7147015" y="1675209"/>
            <a:ext cx="581351" cy="21967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1 dose</a:t>
            </a:r>
            <a:endParaRPr lang="en-US" sz="750" dirty="0"/>
          </a:p>
        </p:txBody>
      </p:sp>
      <p:sp>
        <p:nvSpPr>
          <p:cNvPr id="28" name="Text 24"/>
          <p:cNvSpPr/>
          <p:nvPr/>
        </p:nvSpPr>
        <p:spPr>
          <a:xfrm>
            <a:off x="7728365" y="1675209"/>
            <a:ext cx="987010" cy="21967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15 mois</a:t>
            </a:r>
            <a:endParaRPr lang="en-US" sz="750" dirty="0"/>
          </a:p>
        </p:txBody>
      </p:sp>
      <p:sp>
        <p:nvSpPr>
          <p:cNvPr id="29" name="Text 25"/>
          <p:cNvSpPr/>
          <p:nvPr/>
        </p:nvSpPr>
        <p:spPr>
          <a:xfrm>
            <a:off x="4471988" y="1894880"/>
            <a:ext cx="2675027" cy="342900"/>
          </a:xfrm>
          <a:prstGeom prst="rect">
            <a:avLst/>
          </a:prstGeom>
          <a:noFill/>
          <a:ln/>
        </p:spPr>
        <p:txBody>
          <a:bodyPr wrap="squar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RRO (Rougeole, Rubéole, Oreillons)</a:t>
            </a:r>
            <a:endParaRPr lang="en-US" sz="750" dirty="0"/>
          </a:p>
        </p:txBody>
      </p:sp>
      <p:sp>
        <p:nvSpPr>
          <p:cNvPr id="30" name="Text 26"/>
          <p:cNvSpPr/>
          <p:nvPr/>
        </p:nvSpPr>
        <p:spPr>
          <a:xfrm>
            <a:off x="7147015" y="1894880"/>
            <a:ext cx="581351" cy="34290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2 doses</a:t>
            </a:r>
            <a:endParaRPr lang="en-US" sz="750" dirty="0"/>
          </a:p>
        </p:txBody>
      </p:sp>
      <p:sp>
        <p:nvSpPr>
          <p:cNvPr id="31" name="Text 27"/>
          <p:cNvSpPr/>
          <p:nvPr/>
        </p:nvSpPr>
        <p:spPr>
          <a:xfrm>
            <a:off x="7728365" y="1894880"/>
            <a:ext cx="987010" cy="342900"/>
          </a:xfrm>
          <a:prstGeom prst="rect">
            <a:avLst/>
          </a:prstGeom>
          <a:noFill/>
          <a:ln/>
        </p:spPr>
        <p:txBody>
          <a:bodyPr wrap="none" lIns="127508" tIns="102108" rIns="127508" bIns="0" rtlCol="0" anchor="ctr">
            <a:spAutoFit/>
          </a:bodyPr>
          <a:lstStyle/>
          <a:p>
            <a:pPr marL="0" indent="0" algn="l">
              <a:buNone/>
            </a:pPr>
            <a:r>
              <a:rPr lang="en-US" sz="750" dirty="0">
                <a:solidFill>
                  <a:srgbClr val="333333"/>
                </a:solidFill>
                <a:latin typeface="Space Grotesk" pitchFamily="34" charset="0"/>
                <a:ea typeface="Space Grotesk" pitchFamily="34" charset="-122"/>
                <a:cs typeface="Space Grotesk" pitchFamily="34" charset="-120"/>
              </a:rPr>
              <a:t>12 mois (rappel 7–8 ans)</a:t>
            </a:r>
            <a:endParaRPr lang="en-US" sz="750" dirty="0"/>
          </a:p>
        </p:txBody>
      </p:sp>
      <p:sp>
        <p:nvSpPr>
          <p:cNvPr id="32" name="Shape 28"/>
          <p:cNvSpPr/>
          <p:nvPr/>
        </p:nvSpPr>
        <p:spPr>
          <a:xfrm>
            <a:off x="4471988" y="2523530"/>
            <a:ext cx="4243388" cy="1571625"/>
          </a:xfrm>
          <a:prstGeom prst="rect">
            <a:avLst/>
          </a:prstGeom>
          <a:solidFill>
            <a:srgbClr val="FFFFFF"/>
          </a:solidFill>
          <a:ln w="18288">
            <a:solidFill>
              <a:srgbClr val="E0E0E0"/>
            </a:solidFill>
            <a:prstDash val="solid"/>
          </a:ln>
        </p:spPr>
        <p:txBody>
          <a:bodyPr/>
          <a:lstStyle/>
          <a:p>
            <a:endParaRPr lang="fr-BE"/>
          </a:p>
        </p:txBody>
      </p:sp>
      <p:pic>
        <p:nvPicPr>
          <p:cNvPr id="33" name="Image 2" descr="preencoded.png"/>
          <p:cNvPicPr>
            <a:picLocks noChangeAspect="1"/>
          </p:cNvPicPr>
          <p:nvPr/>
        </p:nvPicPr>
        <p:blipFill>
          <a:blip r:embed="rId5"/>
          <a:stretch>
            <a:fillRect/>
          </a:stretch>
        </p:blipFill>
        <p:spPr>
          <a:xfrm>
            <a:off x="4471988" y="2523530"/>
            <a:ext cx="4243388" cy="1571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9144000" cy="1000125"/>
          </a:xfrm>
          <a:prstGeom prst="rect">
            <a:avLst/>
          </a:prstGeom>
          <a:solidFill>
            <a:srgbClr val="FFFFFF"/>
          </a:solidFill>
          <a:ln/>
        </p:spPr>
        <p:txBody>
          <a:bodyPr/>
          <a:lstStyle/>
          <a:p>
            <a:endParaRPr lang="fr-BE"/>
          </a:p>
        </p:txBody>
      </p:sp>
      <p:sp>
        <p:nvSpPr>
          <p:cNvPr id="4" name="Shape 1"/>
          <p:cNvSpPr/>
          <p:nvPr/>
        </p:nvSpPr>
        <p:spPr>
          <a:xfrm>
            <a:off x="0" y="971550"/>
            <a:ext cx="9144000" cy="28575"/>
          </a:xfrm>
          <a:prstGeom prst="rect">
            <a:avLst/>
          </a:prstGeom>
          <a:solidFill>
            <a:srgbClr val="4A235A"/>
          </a:solidFill>
          <a:ln/>
        </p:spPr>
        <p:txBody>
          <a:bodyPr/>
          <a:lstStyle/>
          <a:p>
            <a:endParaRPr lang="fr-BE"/>
          </a:p>
        </p:txBody>
      </p:sp>
      <p:sp>
        <p:nvSpPr>
          <p:cNvPr id="5" name="Text 2"/>
          <p:cNvSpPr/>
          <p:nvPr/>
        </p:nvSpPr>
        <p:spPr>
          <a:xfrm>
            <a:off x="428625" y="533102"/>
            <a:ext cx="7091958" cy="291108"/>
          </a:xfrm>
          <a:prstGeom prst="rect">
            <a:avLst/>
          </a:prstGeom>
          <a:noFill/>
          <a:ln/>
        </p:spPr>
        <p:txBody>
          <a:bodyPr wrap="square" lIns="0"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 xml:space="preserve">L'OUTIL EXCEL : </a:t>
            </a:r>
            <a:r>
              <a:rPr lang="en-US" sz="1600" b="1" kern="0" spc="1" dirty="0">
                <a:solidFill>
                  <a:srgbClr val="00A896"/>
                </a:solidFill>
                <a:latin typeface="Space Grotesk Bold" pitchFamily="34" charset="0"/>
                <a:ea typeface="Space Grotesk Bold" pitchFamily="34" charset="-122"/>
                <a:cs typeface="Space Grotesk Bold" pitchFamily="34" charset="-120"/>
              </a:rPr>
              <a:t>VOTRE TABLEAU DE BORD VACCINAL QUOTIDIEN</a:t>
            </a:r>
            <a:endParaRPr lang="en-US" sz="1600" dirty="0"/>
          </a:p>
        </p:txBody>
      </p:sp>
      <p:sp>
        <p:nvSpPr>
          <p:cNvPr id="6" name="Shape 3"/>
          <p:cNvSpPr/>
          <p:nvPr/>
        </p:nvSpPr>
        <p:spPr>
          <a:xfrm>
            <a:off x="428625" y="1285875"/>
            <a:ext cx="1964531" cy="1143000"/>
          </a:xfrm>
          <a:prstGeom prst="rect">
            <a:avLst/>
          </a:prstGeom>
          <a:solidFill>
            <a:srgbClr val="FFFFFF"/>
          </a:solidFill>
          <a:ln/>
        </p:spPr>
        <p:txBody>
          <a:bodyPr/>
          <a:lstStyle/>
          <a:p>
            <a:endParaRPr lang="fr-BE"/>
          </a:p>
        </p:txBody>
      </p:sp>
      <p:sp>
        <p:nvSpPr>
          <p:cNvPr id="7" name="Shape 4"/>
          <p:cNvSpPr/>
          <p:nvPr/>
        </p:nvSpPr>
        <p:spPr>
          <a:xfrm>
            <a:off x="428625" y="1285875"/>
            <a:ext cx="1964531" cy="42863"/>
          </a:xfrm>
          <a:prstGeom prst="rect">
            <a:avLst/>
          </a:prstGeom>
          <a:solidFill>
            <a:srgbClr val="00A896"/>
          </a:solidFill>
          <a:ln/>
        </p:spPr>
        <p:txBody>
          <a:bodyPr/>
          <a:lstStyle/>
          <a:p>
            <a:endParaRPr lang="fr-BE"/>
          </a:p>
        </p:txBody>
      </p:sp>
      <p:pic>
        <p:nvPicPr>
          <p:cNvPr id="8" name="Image 1" descr="preencoded.png"/>
          <p:cNvPicPr>
            <a:picLocks noChangeAspect="1"/>
          </p:cNvPicPr>
          <p:nvPr/>
        </p:nvPicPr>
        <p:blipFill>
          <a:blip r:embed="rId4"/>
          <a:stretch>
            <a:fillRect/>
          </a:stretch>
        </p:blipFill>
        <p:spPr>
          <a:xfrm>
            <a:off x="571500" y="1464469"/>
            <a:ext cx="1678781" cy="228600"/>
          </a:xfrm>
          <a:prstGeom prst="rect">
            <a:avLst/>
          </a:prstGeom>
        </p:spPr>
      </p:pic>
      <p:sp>
        <p:nvSpPr>
          <p:cNvPr id="9" name="Text 5"/>
          <p:cNvSpPr/>
          <p:nvPr/>
        </p:nvSpPr>
        <p:spPr>
          <a:xfrm>
            <a:off x="571500" y="1800225"/>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Tableau de Bord</a:t>
            </a:r>
            <a:endParaRPr lang="en-US" sz="900" dirty="0"/>
          </a:p>
        </p:txBody>
      </p:sp>
      <p:sp>
        <p:nvSpPr>
          <p:cNvPr id="10" name="Text 6"/>
          <p:cNvSpPr/>
          <p:nvPr/>
        </p:nvSpPr>
        <p:spPr>
          <a:xfrm>
            <a:off x="571500" y="2025951"/>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Infos crèche, numéros urgence, navigation</a:t>
            </a:r>
            <a:endParaRPr lang="en-US" sz="750" dirty="0"/>
          </a:p>
        </p:txBody>
      </p:sp>
      <p:sp>
        <p:nvSpPr>
          <p:cNvPr id="11" name="Shape 7"/>
          <p:cNvSpPr/>
          <p:nvPr/>
        </p:nvSpPr>
        <p:spPr>
          <a:xfrm>
            <a:off x="2536031" y="1285875"/>
            <a:ext cx="1964531" cy="1143000"/>
          </a:xfrm>
          <a:prstGeom prst="rect">
            <a:avLst/>
          </a:prstGeom>
          <a:solidFill>
            <a:srgbClr val="FFFFFF"/>
          </a:solidFill>
          <a:ln/>
        </p:spPr>
        <p:txBody>
          <a:bodyPr/>
          <a:lstStyle/>
          <a:p>
            <a:endParaRPr lang="fr-BE"/>
          </a:p>
        </p:txBody>
      </p:sp>
      <p:sp>
        <p:nvSpPr>
          <p:cNvPr id="12" name="Shape 8"/>
          <p:cNvSpPr/>
          <p:nvPr/>
        </p:nvSpPr>
        <p:spPr>
          <a:xfrm>
            <a:off x="2536031" y="1285875"/>
            <a:ext cx="1964531" cy="42863"/>
          </a:xfrm>
          <a:prstGeom prst="rect">
            <a:avLst/>
          </a:prstGeom>
          <a:solidFill>
            <a:srgbClr val="00A896"/>
          </a:solidFill>
          <a:ln/>
        </p:spPr>
        <p:txBody>
          <a:bodyPr/>
          <a:lstStyle/>
          <a:p>
            <a:endParaRPr lang="fr-BE"/>
          </a:p>
        </p:txBody>
      </p:sp>
      <p:pic>
        <p:nvPicPr>
          <p:cNvPr id="13" name="Image 2" descr="preencoded.png"/>
          <p:cNvPicPr>
            <a:picLocks noChangeAspect="1"/>
          </p:cNvPicPr>
          <p:nvPr/>
        </p:nvPicPr>
        <p:blipFill>
          <a:blip r:embed="rId5"/>
          <a:stretch>
            <a:fillRect/>
          </a:stretch>
        </p:blipFill>
        <p:spPr>
          <a:xfrm>
            <a:off x="2678906" y="1464469"/>
            <a:ext cx="1678781" cy="228600"/>
          </a:xfrm>
          <a:prstGeom prst="rect">
            <a:avLst/>
          </a:prstGeom>
        </p:spPr>
      </p:pic>
      <p:sp>
        <p:nvSpPr>
          <p:cNvPr id="14" name="Text 9"/>
          <p:cNvSpPr/>
          <p:nvPr/>
        </p:nvSpPr>
        <p:spPr>
          <a:xfrm>
            <a:off x="2678906" y="1800225"/>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Calendrier Vaccinal</a:t>
            </a:r>
            <a:endParaRPr lang="en-US" sz="900" dirty="0"/>
          </a:p>
        </p:txBody>
      </p:sp>
      <p:sp>
        <p:nvSpPr>
          <p:cNvPr id="15" name="Text 10"/>
          <p:cNvSpPr/>
          <p:nvPr/>
        </p:nvSpPr>
        <p:spPr>
          <a:xfrm>
            <a:off x="2678906" y="2025951"/>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Calcul automatique des dates + alertes</a:t>
            </a:r>
            <a:endParaRPr lang="en-US" sz="750" dirty="0"/>
          </a:p>
        </p:txBody>
      </p:sp>
      <p:sp>
        <p:nvSpPr>
          <p:cNvPr id="16" name="Shape 11"/>
          <p:cNvSpPr/>
          <p:nvPr/>
        </p:nvSpPr>
        <p:spPr>
          <a:xfrm>
            <a:off x="4643438" y="1285875"/>
            <a:ext cx="1964531" cy="1143000"/>
          </a:xfrm>
          <a:prstGeom prst="rect">
            <a:avLst/>
          </a:prstGeom>
          <a:solidFill>
            <a:srgbClr val="FFFFFF"/>
          </a:solidFill>
          <a:ln/>
        </p:spPr>
        <p:txBody>
          <a:bodyPr/>
          <a:lstStyle/>
          <a:p>
            <a:endParaRPr lang="fr-BE"/>
          </a:p>
        </p:txBody>
      </p:sp>
      <p:sp>
        <p:nvSpPr>
          <p:cNvPr id="17" name="Shape 12"/>
          <p:cNvSpPr/>
          <p:nvPr/>
        </p:nvSpPr>
        <p:spPr>
          <a:xfrm>
            <a:off x="4643438" y="1285875"/>
            <a:ext cx="1964531" cy="42863"/>
          </a:xfrm>
          <a:prstGeom prst="rect">
            <a:avLst/>
          </a:prstGeom>
          <a:solidFill>
            <a:srgbClr val="4A235A"/>
          </a:solidFill>
          <a:ln/>
        </p:spPr>
        <p:txBody>
          <a:bodyPr/>
          <a:lstStyle/>
          <a:p>
            <a:endParaRPr lang="fr-BE"/>
          </a:p>
        </p:txBody>
      </p:sp>
      <p:pic>
        <p:nvPicPr>
          <p:cNvPr id="18" name="Image 3" descr="preencoded.png"/>
          <p:cNvPicPr>
            <a:picLocks noChangeAspect="1"/>
          </p:cNvPicPr>
          <p:nvPr/>
        </p:nvPicPr>
        <p:blipFill>
          <a:blip r:embed="rId6"/>
          <a:stretch>
            <a:fillRect/>
          </a:stretch>
        </p:blipFill>
        <p:spPr>
          <a:xfrm>
            <a:off x="4786313" y="1464469"/>
            <a:ext cx="1678781" cy="228600"/>
          </a:xfrm>
          <a:prstGeom prst="rect">
            <a:avLst/>
          </a:prstGeom>
        </p:spPr>
      </p:pic>
      <p:sp>
        <p:nvSpPr>
          <p:cNvPr id="19" name="Text 13"/>
          <p:cNvSpPr/>
          <p:nvPr/>
        </p:nvSpPr>
        <p:spPr>
          <a:xfrm>
            <a:off x="4786313" y="1800225"/>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Alertes du Jour</a:t>
            </a:r>
            <a:endParaRPr lang="en-US" sz="900" dirty="0"/>
          </a:p>
        </p:txBody>
      </p:sp>
      <p:sp>
        <p:nvSpPr>
          <p:cNvPr id="20" name="Text 14"/>
          <p:cNvSpPr/>
          <p:nvPr/>
        </p:nvSpPr>
        <p:spPr>
          <a:xfrm>
            <a:off x="4786313" y="2025951"/>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Vue consolidée de toutes les urgences</a:t>
            </a:r>
            <a:endParaRPr lang="en-US" sz="750" dirty="0"/>
          </a:p>
        </p:txBody>
      </p:sp>
      <p:sp>
        <p:nvSpPr>
          <p:cNvPr id="21" name="Shape 15"/>
          <p:cNvSpPr/>
          <p:nvPr/>
        </p:nvSpPr>
        <p:spPr>
          <a:xfrm>
            <a:off x="6750844" y="1285875"/>
            <a:ext cx="1964531" cy="1143000"/>
          </a:xfrm>
          <a:prstGeom prst="rect">
            <a:avLst/>
          </a:prstGeom>
          <a:solidFill>
            <a:srgbClr val="FFFFFF"/>
          </a:solidFill>
          <a:ln/>
        </p:spPr>
        <p:txBody>
          <a:bodyPr/>
          <a:lstStyle/>
          <a:p>
            <a:endParaRPr lang="fr-BE"/>
          </a:p>
        </p:txBody>
      </p:sp>
      <p:sp>
        <p:nvSpPr>
          <p:cNvPr id="22" name="Shape 16"/>
          <p:cNvSpPr/>
          <p:nvPr/>
        </p:nvSpPr>
        <p:spPr>
          <a:xfrm>
            <a:off x="6750844" y="1285875"/>
            <a:ext cx="1964531" cy="42863"/>
          </a:xfrm>
          <a:prstGeom prst="rect">
            <a:avLst/>
          </a:prstGeom>
          <a:solidFill>
            <a:srgbClr val="00A896"/>
          </a:solidFill>
          <a:ln/>
        </p:spPr>
        <p:txBody>
          <a:bodyPr/>
          <a:lstStyle/>
          <a:p>
            <a:endParaRPr lang="fr-BE"/>
          </a:p>
        </p:txBody>
      </p:sp>
      <p:pic>
        <p:nvPicPr>
          <p:cNvPr id="23" name="Image 4" descr="preencoded.png"/>
          <p:cNvPicPr>
            <a:picLocks noChangeAspect="1"/>
          </p:cNvPicPr>
          <p:nvPr/>
        </p:nvPicPr>
        <p:blipFill>
          <a:blip r:embed="rId7"/>
          <a:stretch>
            <a:fillRect/>
          </a:stretch>
        </p:blipFill>
        <p:spPr>
          <a:xfrm>
            <a:off x="6893719" y="1464469"/>
            <a:ext cx="1678781" cy="228600"/>
          </a:xfrm>
          <a:prstGeom prst="rect">
            <a:avLst/>
          </a:prstGeom>
        </p:spPr>
      </p:pic>
      <p:sp>
        <p:nvSpPr>
          <p:cNvPr id="24" name="Text 17"/>
          <p:cNvSpPr/>
          <p:nvPr/>
        </p:nvSpPr>
        <p:spPr>
          <a:xfrm>
            <a:off x="6893719" y="1800225"/>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Référence ONE</a:t>
            </a:r>
            <a:endParaRPr lang="en-US" sz="900" dirty="0"/>
          </a:p>
        </p:txBody>
      </p:sp>
      <p:sp>
        <p:nvSpPr>
          <p:cNvPr id="25" name="Text 18"/>
          <p:cNvSpPr/>
          <p:nvPr/>
        </p:nvSpPr>
        <p:spPr>
          <a:xfrm>
            <a:off x="6893719" y="2025951"/>
            <a:ext cx="1678781" cy="140001"/>
          </a:xfrm>
          <a:prstGeom prst="rect">
            <a:avLst/>
          </a:prstGeom>
          <a:noFill/>
          <a:ln/>
        </p:spPr>
        <p:txBody>
          <a:bodyPr wrap="non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Calendrier FWB 2025-2026</a:t>
            </a:r>
            <a:endParaRPr lang="en-US" sz="750" dirty="0"/>
          </a:p>
        </p:txBody>
      </p:sp>
      <p:sp>
        <p:nvSpPr>
          <p:cNvPr id="26" name="Shape 19"/>
          <p:cNvSpPr/>
          <p:nvPr/>
        </p:nvSpPr>
        <p:spPr>
          <a:xfrm>
            <a:off x="428625" y="2571750"/>
            <a:ext cx="1964531" cy="1143000"/>
          </a:xfrm>
          <a:prstGeom prst="rect">
            <a:avLst/>
          </a:prstGeom>
          <a:solidFill>
            <a:srgbClr val="FFFFFF"/>
          </a:solidFill>
          <a:ln/>
        </p:spPr>
        <p:txBody>
          <a:bodyPr/>
          <a:lstStyle/>
          <a:p>
            <a:endParaRPr lang="fr-BE"/>
          </a:p>
        </p:txBody>
      </p:sp>
      <p:sp>
        <p:nvSpPr>
          <p:cNvPr id="27" name="Shape 20"/>
          <p:cNvSpPr/>
          <p:nvPr/>
        </p:nvSpPr>
        <p:spPr>
          <a:xfrm>
            <a:off x="428625" y="2571750"/>
            <a:ext cx="1964531" cy="42863"/>
          </a:xfrm>
          <a:prstGeom prst="rect">
            <a:avLst/>
          </a:prstGeom>
          <a:solidFill>
            <a:srgbClr val="00A896"/>
          </a:solidFill>
          <a:ln/>
        </p:spPr>
        <p:txBody>
          <a:bodyPr/>
          <a:lstStyle/>
          <a:p>
            <a:endParaRPr lang="fr-BE"/>
          </a:p>
        </p:txBody>
      </p:sp>
      <p:pic>
        <p:nvPicPr>
          <p:cNvPr id="28" name="Image 5" descr="preencoded.png"/>
          <p:cNvPicPr>
            <a:picLocks noChangeAspect="1"/>
          </p:cNvPicPr>
          <p:nvPr/>
        </p:nvPicPr>
        <p:blipFill>
          <a:blip r:embed="rId8"/>
          <a:stretch>
            <a:fillRect/>
          </a:stretch>
        </p:blipFill>
        <p:spPr>
          <a:xfrm>
            <a:off x="571500" y="2750344"/>
            <a:ext cx="1678781" cy="228600"/>
          </a:xfrm>
          <a:prstGeom prst="rect">
            <a:avLst/>
          </a:prstGeom>
        </p:spPr>
      </p:pic>
      <p:sp>
        <p:nvSpPr>
          <p:cNvPr id="29" name="Text 21"/>
          <p:cNvSpPr/>
          <p:nvPr/>
        </p:nvSpPr>
        <p:spPr>
          <a:xfrm>
            <a:off x="571500" y="3086100"/>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Contacts Parents</a:t>
            </a:r>
            <a:endParaRPr lang="en-US" sz="900" dirty="0"/>
          </a:p>
        </p:txBody>
      </p:sp>
      <p:sp>
        <p:nvSpPr>
          <p:cNvPr id="30" name="Text 22"/>
          <p:cNvSpPr/>
          <p:nvPr/>
        </p:nvSpPr>
        <p:spPr>
          <a:xfrm>
            <a:off x="571500" y="3311826"/>
            <a:ext cx="1678781" cy="140001"/>
          </a:xfrm>
          <a:prstGeom prst="rect">
            <a:avLst/>
          </a:prstGeom>
          <a:noFill/>
          <a:ln/>
        </p:spPr>
        <p:txBody>
          <a:bodyPr wrap="non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Modèles de messages de rappel</a:t>
            </a:r>
            <a:endParaRPr lang="en-US" sz="750" dirty="0"/>
          </a:p>
        </p:txBody>
      </p:sp>
      <p:sp>
        <p:nvSpPr>
          <p:cNvPr id="31" name="Shape 23"/>
          <p:cNvSpPr/>
          <p:nvPr/>
        </p:nvSpPr>
        <p:spPr>
          <a:xfrm>
            <a:off x="2536031" y="2571750"/>
            <a:ext cx="1964531" cy="1143000"/>
          </a:xfrm>
          <a:prstGeom prst="rect">
            <a:avLst/>
          </a:prstGeom>
          <a:solidFill>
            <a:srgbClr val="FFFFFF"/>
          </a:solidFill>
          <a:ln/>
        </p:spPr>
        <p:txBody>
          <a:bodyPr/>
          <a:lstStyle/>
          <a:p>
            <a:endParaRPr lang="fr-BE"/>
          </a:p>
        </p:txBody>
      </p:sp>
      <p:sp>
        <p:nvSpPr>
          <p:cNvPr id="32" name="Shape 24"/>
          <p:cNvSpPr/>
          <p:nvPr/>
        </p:nvSpPr>
        <p:spPr>
          <a:xfrm>
            <a:off x="2536031" y="2571750"/>
            <a:ext cx="1964531" cy="42863"/>
          </a:xfrm>
          <a:prstGeom prst="rect">
            <a:avLst/>
          </a:prstGeom>
          <a:solidFill>
            <a:srgbClr val="4A235A"/>
          </a:solidFill>
          <a:ln/>
        </p:spPr>
        <p:txBody>
          <a:bodyPr/>
          <a:lstStyle/>
          <a:p>
            <a:endParaRPr lang="fr-BE"/>
          </a:p>
        </p:txBody>
      </p:sp>
      <p:pic>
        <p:nvPicPr>
          <p:cNvPr id="33" name="Image 6" descr="preencoded.png"/>
          <p:cNvPicPr>
            <a:picLocks noChangeAspect="1"/>
          </p:cNvPicPr>
          <p:nvPr/>
        </p:nvPicPr>
        <p:blipFill>
          <a:blip r:embed="rId9"/>
          <a:stretch>
            <a:fillRect/>
          </a:stretch>
        </p:blipFill>
        <p:spPr>
          <a:xfrm>
            <a:off x="2678906" y="2750344"/>
            <a:ext cx="1678781" cy="228600"/>
          </a:xfrm>
          <a:prstGeom prst="rect">
            <a:avLst/>
          </a:prstGeom>
        </p:spPr>
      </p:pic>
      <p:sp>
        <p:nvSpPr>
          <p:cNvPr id="34" name="Text 25"/>
          <p:cNvSpPr/>
          <p:nvPr/>
        </p:nvSpPr>
        <p:spPr>
          <a:xfrm>
            <a:off x="2678906" y="3086100"/>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Dossiers Médicaux</a:t>
            </a:r>
            <a:endParaRPr lang="en-US" sz="900" dirty="0"/>
          </a:p>
        </p:txBody>
      </p:sp>
      <p:sp>
        <p:nvSpPr>
          <p:cNvPr id="35" name="Text 26"/>
          <p:cNvSpPr/>
          <p:nvPr/>
        </p:nvSpPr>
        <p:spPr>
          <a:xfrm>
            <a:off x="2678906" y="3311826"/>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Fiches enfants à profil médical spécial</a:t>
            </a:r>
            <a:endParaRPr lang="en-US" sz="750" dirty="0"/>
          </a:p>
        </p:txBody>
      </p:sp>
      <p:sp>
        <p:nvSpPr>
          <p:cNvPr id="36" name="Shape 27"/>
          <p:cNvSpPr/>
          <p:nvPr/>
        </p:nvSpPr>
        <p:spPr>
          <a:xfrm>
            <a:off x="4643438" y="2571750"/>
            <a:ext cx="1964531" cy="1143000"/>
          </a:xfrm>
          <a:prstGeom prst="rect">
            <a:avLst/>
          </a:prstGeom>
          <a:solidFill>
            <a:srgbClr val="FFFFFF"/>
          </a:solidFill>
          <a:ln/>
        </p:spPr>
        <p:txBody>
          <a:bodyPr/>
          <a:lstStyle/>
          <a:p>
            <a:endParaRPr lang="fr-BE"/>
          </a:p>
        </p:txBody>
      </p:sp>
      <p:sp>
        <p:nvSpPr>
          <p:cNvPr id="37" name="Shape 28"/>
          <p:cNvSpPr/>
          <p:nvPr/>
        </p:nvSpPr>
        <p:spPr>
          <a:xfrm>
            <a:off x="4643438" y="2571750"/>
            <a:ext cx="1964531" cy="42863"/>
          </a:xfrm>
          <a:prstGeom prst="rect">
            <a:avLst/>
          </a:prstGeom>
          <a:solidFill>
            <a:srgbClr val="4A235A"/>
          </a:solidFill>
          <a:ln/>
        </p:spPr>
        <p:txBody>
          <a:bodyPr/>
          <a:lstStyle/>
          <a:p>
            <a:endParaRPr lang="fr-BE"/>
          </a:p>
        </p:txBody>
      </p:sp>
      <p:pic>
        <p:nvPicPr>
          <p:cNvPr id="38" name="Image 7" descr="preencoded.png"/>
          <p:cNvPicPr>
            <a:picLocks noChangeAspect="1"/>
          </p:cNvPicPr>
          <p:nvPr/>
        </p:nvPicPr>
        <p:blipFill>
          <a:blip r:embed="rId10"/>
          <a:stretch>
            <a:fillRect/>
          </a:stretch>
        </p:blipFill>
        <p:spPr>
          <a:xfrm>
            <a:off x="4786313" y="2750344"/>
            <a:ext cx="1678781" cy="228600"/>
          </a:xfrm>
          <a:prstGeom prst="rect">
            <a:avLst/>
          </a:prstGeom>
        </p:spPr>
      </p:pic>
      <p:sp>
        <p:nvSpPr>
          <p:cNvPr id="39" name="Text 29"/>
          <p:cNvSpPr/>
          <p:nvPr/>
        </p:nvSpPr>
        <p:spPr>
          <a:xfrm>
            <a:off x="4786313" y="3086100"/>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Vaccins &amp; Antécédents</a:t>
            </a:r>
            <a:endParaRPr lang="en-US" sz="900" dirty="0"/>
          </a:p>
        </p:txBody>
      </p:sp>
      <p:sp>
        <p:nvSpPr>
          <p:cNvPr id="40" name="Text 30"/>
          <p:cNvSpPr/>
          <p:nvPr/>
        </p:nvSpPr>
        <p:spPr>
          <a:xfrm>
            <a:off x="4786313" y="3311826"/>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Alertes adaptées par profil médical</a:t>
            </a:r>
            <a:endParaRPr lang="en-US" sz="750" dirty="0"/>
          </a:p>
        </p:txBody>
      </p:sp>
      <p:sp>
        <p:nvSpPr>
          <p:cNvPr id="41" name="Shape 31"/>
          <p:cNvSpPr/>
          <p:nvPr/>
        </p:nvSpPr>
        <p:spPr>
          <a:xfrm>
            <a:off x="6750844" y="2571750"/>
            <a:ext cx="1964531" cy="1143000"/>
          </a:xfrm>
          <a:prstGeom prst="rect">
            <a:avLst/>
          </a:prstGeom>
          <a:solidFill>
            <a:srgbClr val="FFFFFF"/>
          </a:solidFill>
          <a:ln/>
        </p:spPr>
        <p:txBody>
          <a:bodyPr/>
          <a:lstStyle/>
          <a:p>
            <a:endParaRPr lang="fr-BE"/>
          </a:p>
        </p:txBody>
      </p:sp>
      <p:sp>
        <p:nvSpPr>
          <p:cNvPr id="42" name="Shape 32"/>
          <p:cNvSpPr/>
          <p:nvPr/>
        </p:nvSpPr>
        <p:spPr>
          <a:xfrm>
            <a:off x="6750844" y="2571750"/>
            <a:ext cx="1964531" cy="42863"/>
          </a:xfrm>
          <a:prstGeom prst="rect">
            <a:avLst/>
          </a:prstGeom>
          <a:solidFill>
            <a:srgbClr val="4A235A"/>
          </a:solidFill>
          <a:ln/>
        </p:spPr>
        <p:txBody>
          <a:bodyPr/>
          <a:lstStyle/>
          <a:p>
            <a:endParaRPr lang="fr-BE"/>
          </a:p>
        </p:txBody>
      </p:sp>
      <p:pic>
        <p:nvPicPr>
          <p:cNvPr id="43" name="Image 8" descr="preencoded.png"/>
          <p:cNvPicPr>
            <a:picLocks noChangeAspect="1"/>
          </p:cNvPicPr>
          <p:nvPr/>
        </p:nvPicPr>
        <p:blipFill>
          <a:blip r:embed="rId11"/>
          <a:stretch>
            <a:fillRect/>
          </a:stretch>
        </p:blipFill>
        <p:spPr>
          <a:xfrm>
            <a:off x="6893719" y="2750344"/>
            <a:ext cx="1678781" cy="228600"/>
          </a:xfrm>
          <a:prstGeom prst="rect">
            <a:avLst/>
          </a:prstGeom>
        </p:spPr>
      </p:pic>
      <p:sp>
        <p:nvSpPr>
          <p:cNvPr id="44" name="Text 33"/>
          <p:cNvSpPr/>
          <p:nvPr/>
        </p:nvSpPr>
        <p:spPr>
          <a:xfrm>
            <a:off x="6893719" y="3086100"/>
            <a:ext cx="1678781" cy="154288"/>
          </a:xfrm>
          <a:prstGeom prst="rect">
            <a:avLst/>
          </a:prstGeom>
          <a:noFill/>
          <a:ln/>
        </p:spPr>
        <p:txBody>
          <a:bodyPr wrap="none" lIns="0" tIns="0" rIns="0" bIns="0" rtlCol="0" anchor="t">
            <a:spAutoFit/>
          </a:bodyPr>
          <a:lstStyle/>
          <a:p>
            <a:pPr marL="0" indent="0" algn="l">
              <a:lnSpc>
                <a:spcPct val="96000"/>
              </a:lnSpc>
              <a:buNone/>
            </a:pPr>
            <a:r>
              <a:rPr lang="en-US" sz="900" b="1" dirty="0">
                <a:solidFill>
                  <a:srgbClr val="1A1A1A"/>
                </a:solidFill>
                <a:latin typeface="Space Grotesk Bold" pitchFamily="34" charset="0"/>
                <a:ea typeface="Space Grotesk Bold" pitchFamily="34" charset="-122"/>
                <a:cs typeface="Space Grotesk Bold" pitchFamily="34" charset="-120"/>
              </a:rPr>
              <a:t>Guide Protocoles</a:t>
            </a:r>
            <a:endParaRPr lang="en-US" sz="900" dirty="0"/>
          </a:p>
        </p:txBody>
      </p:sp>
      <p:sp>
        <p:nvSpPr>
          <p:cNvPr id="45" name="Text 34"/>
          <p:cNvSpPr/>
          <p:nvPr/>
        </p:nvSpPr>
        <p:spPr>
          <a:xfrm>
            <a:off x="6893719" y="3311826"/>
            <a:ext cx="1678781" cy="280002"/>
          </a:xfrm>
          <a:prstGeom prst="rect">
            <a:avLst/>
          </a:prstGeom>
          <a:noFill/>
          <a:ln/>
        </p:spPr>
        <p:txBody>
          <a:bodyPr wrap="square" lIns="0" tIns="0" rIns="0" bIns="0" rtlCol="0" anchor="t">
            <a:spAutoFit/>
          </a:bodyPr>
          <a:lstStyle/>
          <a:p>
            <a:pPr marL="0" indent="0" algn="l">
              <a:lnSpc>
                <a:spcPct val="112000"/>
              </a:lnSpc>
              <a:buNone/>
            </a:pPr>
            <a:r>
              <a:rPr lang="en-US" sz="750" dirty="0">
                <a:solidFill>
                  <a:srgbClr val="666666"/>
                </a:solidFill>
                <a:latin typeface="Space Grotesk" pitchFamily="34" charset="0"/>
                <a:ea typeface="Space Grotesk" pitchFamily="34" charset="-122"/>
                <a:cs typeface="Space Grotesk" pitchFamily="34" charset="-120"/>
              </a:rPr>
              <a:t>Référence professionnelle des conduites à tenir</a:t>
            </a:r>
            <a:endParaRPr lang="en-US" sz="750" dirty="0"/>
          </a:p>
        </p:txBody>
      </p:sp>
      <p:sp>
        <p:nvSpPr>
          <p:cNvPr id="46" name="Shape 35"/>
          <p:cNvSpPr/>
          <p:nvPr/>
        </p:nvSpPr>
        <p:spPr>
          <a:xfrm>
            <a:off x="428625" y="4286250"/>
            <a:ext cx="8286750" cy="571500"/>
          </a:xfrm>
          <a:prstGeom prst="rect">
            <a:avLst/>
          </a:prstGeom>
          <a:solidFill>
            <a:srgbClr val="00A896"/>
          </a:solidFill>
          <a:ln/>
        </p:spPr>
        <p:txBody>
          <a:bodyPr/>
          <a:lstStyle/>
          <a:p>
            <a:endParaRPr lang="fr-BE"/>
          </a:p>
        </p:txBody>
      </p:sp>
      <p:pic>
        <p:nvPicPr>
          <p:cNvPr id="47" name="Image 9" descr="preencoded.png"/>
          <p:cNvPicPr>
            <a:picLocks noChangeAspect="1"/>
          </p:cNvPicPr>
          <p:nvPr/>
        </p:nvPicPr>
        <p:blipFill>
          <a:blip r:embed="rId12"/>
          <a:stretch>
            <a:fillRect/>
          </a:stretch>
        </p:blipFill>
        <p:spPr>
          <a:xfrm>
            <a:off x="642938" y="4529138"/>
            <a:ext cx="171450" cy="228600"/>
          </a:xfrm>
          <a:prstGeom prst="rect">
            <a:avLst/>
          </a:prstGeom>
        </p:spPr>
      </p:pic>
      <p:sp>
        <p:nvSpPr>
          <p:cNvPr id="48" name="Text 36"/>
          <p:cNvSpPr/>
          <p:nvPr/>
        </p:nvSpPr>
        <p:spPr>
          <a:xfrm>
            <a:off x="957263" y="4552355"/>
            <a:ext cx="5522119" cy="182166"/>
          </a:xfrm>
          <a:prstGeom prst="rect">
            <a:avLst/>
          </a:prstGeom>
          <a:noFill/>
          <a:ln/>
        </p:spPr>
        <p:txBody>
          <a:bodyPr wrap="square" lIns="0" tIns="0" rIns="0" bIns="0" rtlCol="0" anchor="t">
            <a:spAutoFit/>
          </a:bodyPr>
          <a:lstStyle/>
          <a:p>
            <a:pPr marL="0" indent="0" algn="l">
              <a:buNone/>
            </a:pPr>
            <a:r>
              <a:rPr lang="en-US" sz="800" b="1" dirty="0">
                <a:solidFill>
                  <a:srgbClr val="1A1A1A"/>
                </a:solidFill>
                <a:latin typeface="Space Grotesk Bold" pitchFamily="34" charset="0"/>
                <a:ea typeface="Space Grotesk Bold" pitchFamily="34" charset="-122"/>
                <a:cs typeface="Space Grotesk Bold" pitchFamily="34" charset="-120"/>
              </a:rPr>
              <a:t>CONSEIL PRATIQUE</a:t>
            </a:r>
            <a:r>
              <a:rPr lang="en-US" sz="1000" dirty="0">
                <a:solidFill>
                  <a:srgbClr val="FFFFFF"/>
                </a:solidFill>
                <a:latin typeface="Space Grotesk SemiBold" pitchFamily="34" charset="0"/>
                <a:ea typeface="Space Grotesk SemiBold" pitchFamily="34" charset="-122"/>
                <a:cs typeface="Space Grotesk SemiBold" pitchFamily="34" charset="-120"/>
              </a:rPr>
              <a:t xml:space="preserve"> Commencez chaque journée par l'onglet "Alertes du Jour".</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8286750" cy="291108"/>
          </a:xfrm>
          <a:prstGeom prst="rect">
            <a:avLst/>
          </a:prstGeom>
          <a:noFill/>
          <a:ln/>
        </p:spPr>
        <p:txBody>
          <a:bodyPr wrap="square" lIns="170053"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4 ALERTES AUTOMATIQUES POUR NE JAMAIS MANQUER UNE ÉCHÉANCE</a:t>
            </a:r>
            <a:endParaRPr lang="en-US" sz="1600" dirty="0"/>
          </a:p>
        </p:txBody>
      </p:sp>
      <p:sp>
        <p:nvSpPr>
          <p:cNvPr id="4" name="Shape 1"/>
          <p:cNvSpPr/>
          <p:nvPr/>
        </p:nvSpPr>
        <p:spPr>
          <a:xfrm>
            <a:off x="428625" y="1005483"/>
            <a:ext cx="1964531" cy="3280767"/>
          </a:xfrm>
          <a:prstGeom prst="rect">
            <a:avLst/>
          </a:prstGeom>
          <a:solidFill>
            <a:srgbClr val="E74C3C"/>
          </a:solidFill>
          <a:ln/>
        </p:spPr>
        <p:txBody>
          <a:bodyPr/>
          <a:lstStyle/>
          <a:p>
            <a:endParaRPr lang="fr-BE"/>
          </a:p>
        </p:txBody>
      </p:sp>
      <p:pic>
        <p:nvPicPr>
          <p:cNvPr id="5" name="Image 1" descr="preencoded.png"/>
          <p:cNvPicPr>
            <a:picLocks noChangeAspect="1"/>
          </p:cNvPicPr>
          <p:nvPr/>
        </p:nvPicPr>
        <p:blipFill>
          <a:blip r:embed="rId4"/>
          <a:stretch>
            <a:fillRect/>
          </a:stretch>
        </p:blipFill>
        <p:spPr>
          <a:xfrm>
            <a:off x="607219" y="1328738"/>
            <a:ext cx="342900" cy="342900"/>
          </a:xfrm>
          <a:prstGeom prst="rect">
            <a:avLst/>
          </a:prstGeom>
        </p:spPr>
      </p:pic>
      <p:sp>
        <p:nvSpPr>
          <p:cNvPr id="6" name="Text 2"/>
          <p:cNvSpPr/>
          <p:nvPr/>
        </p:nvSpPr>
        <p:spPr>
          <a:xfrm>
            <a:off x="607219" y="1871663"/>
            <a:ext cx="1607344" cy="205718"/>
          </a:xfrm>
          <a:prstGeom prst="rect">
            <a:avLst/>
          </a:prstGeom>
          <a:noFill/>
          <a:ln/>
        </p:spPr>
        <p:txBody>
          <a:bodyPr wrap="none" lIns="0" tIns="0" rIns="0" bIns="0" rtlCol="0" anchor="t">
            <a:spAutoFit/>
          </a:bodyPr>
          <a:lstStyle/>
          <a:p>
            <a:pPr marL="0" indent="0" algn="l">
              <a:lnSpc>
                <a:spcPct val="96000"/>
              </a:lnSpc>
              <a:buNone/>
            </a:pPr>
            <a:r>
              <a:rPr lang="en-US" sz="1200" b="1" dirty="0">
                <a:solidFill>
                  <a:srgbClr val="FFFFFF"/>
                </a:solidFill>
                <a:latin typeface="Space Grotesk Bold" pitchFamily="34" charset="0"/>
                <a:ea typeface="Space Grotesk Bold" pitchFamily="34" charset="-122"/>
                <a:cs typeface="Space Grotesk Bold" pitchFamily="34" charset="-120"/>
              </a:rPr>
              <a:t>ALERTE ROUGE</a:t>
            </a:r>
            <a:endParaRPr lang="en-US" sz="1200" dirty="0"/>
          </a:p>
        </p:txBody>
      </p:sp>
      <p:sp>
        <p:nvSpPr>
          <p:cNvPr id="7" name="Text 3"/>
          <p:cNvSpPr/>
          <p:nvPr/>
        </p:nvSpPr>
        <p:spPr>
          <a:xfrm>
            <a:off x="607219" y="2148818"/>
            <a:ext cx="1607344" cy="164306"/>
          </a:xfrm>
          <a:prstGeom prst="rect">
            <a:avLst/>
          </a:prstGeom>
          <a:noFill/>
          <a:ln/>
        </p:spPr>
        <p:txBody>
          <a:bodyPr wrap="square" lIns="0" tIns="0" rIns="0" bIns="0" rtlCol="0" anchor="t">
            <a:spAutoFit/>
          </a:bodyPr>
          <a:lstStyle/>
          <a:p>
            <a:pPr marL="0" indent="0" algn="l">
              <a:buNone/>
            </a:pPr>
            <a:r>
              <a:rPr lang="en-US" sz="900" dirty="0">
                <a:solidFill>
                  <a:srgbClr val="FFFFFF">
                    <a:alpha val="90000"/>
                  </a:srgbClr>
                </a:solidFill>
                <a:latin typeface="Space Grotesk SemiBold" pitchFamily="34" charset="0"/>
                <a:ea typeface="Space Grotesk SemiBold" pitchFamily="34" charset="-122"/>
                <a:cs typeface="Space Grotesk SemiBold" pitchFamily="34" charset="-120"/>
              </a:rPr>
              <a:t>URGENT</a:t>
            </a:r>
            <a:endParaRPr lang="en-US" sz="900" dirty="0"/>
          </a:p>
        </p:txBody>
      </p:sp>
      <p:sp>
        <p:nvSpPr>
          <p:cNvPr id="8" name="Text 4"/>
          <p:cNvSpPr/>
          <p:nvPr/>
        </p:nvSpPr>
        <p:spPr>
          <a:xfrm>
            <a:off x="607219" y="2455999"/>
            <a:ext cx="1607344" cy="342900"/>
          </a:xfrm>
          <a:prstGeom prst="rect">
            <a:avLst/>
          </a:prstGeom>
          <a:noFill/>
          <a:ln/>
        </p:spPr>
        <p:txBody>
          <a:bodyPr wrap="square" lIns="0" tIns="0" rIns="0" bIns="0" rtlCol="0" anchor="t">
            <a:spAutoFit/>
          </a:bodyPr>
          <a:lstStyle/>
          <a:p>
            <a:pPr marL="0" indent="0" algn="l">
              <a:lnSpc>
                <a:spcPct val="120000"/>
              </a:lnSpc>
              <a:buNone/>
            </a:pPr>
            <a:r>
              <a:rPr lang="en-US" sz="850" dirty="0">
                <a:solidFill>
                  <a:srgbClr val="FFFFFF"/>
                </a:solidFill>
                <a:latin typeface="Space Grotesk" pitchFamily="34" charset="0"/>
                <a:ea typeface="Space Grotesk" pitchFamily="34" charset="-122"/>
                <a:cs typeface="Space Grotesk" pitchFamily="34" charset="-120"/>
              </a:rPr>
              <a:t>Le vaccin est dû ou la date est dépassée.</a:t>
            </a:r>
            <a:endParaRPr lang="en-US" sz="850" dirty="0"/>
          </a:p>
        </p:txBody>
      </p:sp>
      <p:sp>
        <p:nvSpPr>
          <p:cNvPr id="9" name="Text 5"/>
          <p:cNvSpPr/>
          <p:nvPr/>
        </p:nvSpPr>
        <p:spPr>
          <a:xfrm>
            <a:off x="607219" y="3614738"/>
            <a:ext cx="1607344" cy="671513"/>
          </a:xfrm>
          <a:prstGeom prst="rect">
            <a:avLst/>
          </a:prstGeom>
          <a:noFill/>
          <a:ln/>
        </p:spPr>
        <p:txBody>
          <a:bodyPr wrap="square" lIns="0" tIns="170053" rIns="0" bIns="0" rtlCol="0" anchor="t">
            <a:spAutoFit/>
          </a:bodyPr>
          <a:lstStyle/>
          <a:p>
            <a:pPr marL="0" indent="0" algn="l">
              <a:lnSpc>
                <a:spcPct val="120000"/>
              </a:lnSpc>
              <a:buNone/>
            </a:pPr>
            <a:r>
              <a:rPr lang="en-US" sz="800" b="1" dirty="0">
                <a:solidFill>
                  <a:srgbClr val="FFFFFF"/>
                </a:solidFill>
                <a:latin typeface="Space Grotesk Bold" pitchFamily="34" charset="0"/>
                <a:ea typeface="Space Grotesk Bold" pitchFamily="34" charset="-122"/>
                <a:cs typeface="Space Grotesk Bold" pitchFamily="34" charset="-120"/>
              </a:rPr>
              <a:t>Action immédiate : Contacter les parents par téléphone le jour même.</a:t>
            </a:r>
            <a:endParaRPr lang="en-US" sz="800" dirty="0"/>
          </a:p>
        </p:txBody>
      </p:sp>
      <p:sp>
        <p:nvSpPr>
          <p:cNvPr id="10" name="Shape 6"/>
          <p:cNvSpPr/>
          <p:nvPr/>
        </p:nvSpPr>
        <p:spPr>
          <a:xfrm>
            <a:off x="2536031" y="1005483"/>
            <a:ext cx="1964531" cy="3280767"/>
          </a:xfrm>
          <a:prstGeom prst="rect">
            <a:avLst/>
          </a:prstGeom>
          <a:solidFill>
            <a:srgbClr val="F39C12"/>
          </a:solidFill>
          <a:ln/>
        </p:spPr>
        <p:txBody>
          <a:bodyPr/>
          <a:lstStyle/>
          <a:p>
            <a:endParaRPr lang="fr-BE"/>
          </a:p>
        </p:txBody>
      </p:sp>
      <p:pic>
        <p:nvPicPr>
          <p:cNvPr id="11" name="Image 2" descr="preencoded.png"/>
          <p:cNvPicPr>
            <a:picLocks noChangeAspect="1"/>
          </p:cNvPicPr>
          <p:nvPr/>
        </p:nvPicPr>
        <p:blipFill>
          <a:blip r:embed="rId5"/>
          <a:stretch>
            <a:fillRect/>
          </a:stretch>
        </p:blipFill>
        <p:spPr>
          <a:xfrm>
            <a:off x="2714625" y="1328738"/>
            <a:ext cx="300038" cy="342900"/>
          </a:xfrm>
          <a:prstGeom prst="rect">
            <a:avLst/>
          </a:prstGeom>
        </p:spPr>
      </p:pic>
      <p:sp>
        <p:nvSpPr>
          <p:cNvPr id="12" name="Text 7"/>
          <p:cNvSpPr/>
          <p:nvPr/>
        </p:nvSpPr>
        <p:spPr>
          <a:xfrm>
            <a:off x="2714625" y="1871663"/>
            <a:ext cx="1607344" cy="205718"/>
          </a:xfrm>
          <a:prstGeom prst="rect">
            <a:avLst/>
          </a:prstGeom>
          <a:noFill/>
          <a:ln/>
        </p:spPr>
        <p:txBody>
          <a:bodyPr wrap="none" lIns="0" tIns="0" rIns="0" bIns="0" rtlCol="0" anchor="t">
            <a:spAutoFit/>
          </a:bodyPr>
          <a:lstStyle/>
          <a:p>
            <a:pPr marL="0" indent="0" algn="l">
              <a:lnSpc>
                <a:spcPct val="96000"/>
              </a:lnSpc>
              <a:buNone/>
            </a:pPr>
            <a:r>
              <a:rPr lang="en-US" sz="1200" b="1" dirty="0">
                <a:solidFill>
                  <a:srgbClr val="FFFFFF"/>
                </a:solidFill>
                <a:latin typeface="Space Grotesk Bold" pitchFamily="34" charset="0"/>
                <a:ea typeface="Space Grotesk Bold" pitchFamily="34" charset="-122"/>
                <a:cs typeface="Space Grotesk Bold" pitchFamily="34" charset="-120"/>
              </a:rPr>
              <a:t>ALERTE ORANGE</a:t>
            </a:r>
            <a:endParaRPr lang="en-US" sz="1200" dirty="0"/>
          </a:p>
        </p:txBody>
      </p:sp>
      <p:sp>
        <p:nvSpPr>
          <p:cNvPr id="13" name="Text 8"/>
          <p:cNvSpPr/>
          <p:nvPr/>
        </p:nvSpPr>
        <p:spPr>
          <a:xfrm>
            <a:off x="2714625" y="2148818"/>
            <a:ext cx="1607344" cy="164306"/>
          </a:xfrm>
          <a:prstGeom prst="rect">
            <a:avLst/>
          </a:prstGeom>
          <a:noFill/>
          <a:ln/>
        </p:spPr>
        <p:txBody>
          <a:bodyPr wrap="square" lIns="0" tIns="0" rIns="0" bIns="0" rtlCol="0" anchor="t">
            <a:spAutoFit/>
          </a:bodyPr>
          <a:lstStyle/>
          <a:p>
            <a:pPr marL="0" indent="0" algn="l">
              <a:buNone/>
            </a:pPr>
            <a:r>
              <a:rPr lang="en-US" sz="900" dirty="0">
                <a:solidFill>
                  <a:srgbClr val="FFFFFF">
                    <a:alpha val="90000"/>
                  </a:srgbClr>
                </a:solidFill>
                <a:latin typeface="Space Grotesk SemiBold" pitchFamily="34" charset="0"/>
                <a:ea typeface="Space Grotesk SemiBold" pitchFamily="34" charset="-122"/>
                <a:cs typeface="Space Grotesk SemiBold" pitchFamily="34" charset="-120"/>
              </a:rPr>
              <a:t>RAPPEL</a:t>
            </a:r>
            <a:endParaRPr lang="en-US" sz="900" dirty="0"/>
          </a:p>
        </p:txBody>
      </p:sp>
      <p:sp>
        <p:nvSpPr>
          <p:cNvPr id="14" name="Text 9"/>
          <p:cNvSpPr/>
          <p:nvPr/>
        </p:nvSpPr>
        <p:spPr>
          <a:xfrm>
            <a:off x="2714625" y="2455999"/>
            <a:ext cx="1607344" cy="342900"/>
          </a:xfrm>
          <a:prstGeom prst="rect">
            <a:avLst/>
          </a:prstGeom>
          <a:noFill/>
          <a:ln/>
        </p:spPr>
        <p:txBody>
          <a:bodyPr wrap="square" lIns="0" tIns="0" rIns="0" bIns="0" rtlCol="0" anchor="t">
            <a:spAutoFit/>
          </a:bodyPr>
          <a:lstStyle/>
          <a:p>
            <a:pPr marL="0" indent="0" algn="l">
              <a:lnSpc>
                <a:spcPct val="120000"/>
              </a:lnSpc>
              <a:buNone/>
            </a:pPr>
            <a:r>
              <a:rPr lang="en-US" sz="850" dirty="0">
                <a:solidFill>
                  <a:srgbClr val="FFFFFF"/>
                </a:solidFill>
                <a:latin typeface="Space Grotesk" pitchFamily="34" charset="0"/>
                <a:ea typeface="Space Grotesk" pitchFamily="34" charset="-122"/>
                <a:cs typeface="Space Grotesk" pitchFamily="34" charset="-120"/>
              </a:rPr>
              <a:t>L'échéance est dans moins de 30 jours.</a:t>
            </a:r>
            <a:endParaRPr lang="en-US" sz="850" dirty="0"/>
          </a:p>
        </p:txBody>
      </p:sp>
      <p:sp>
        <p:nvSpPr>
          <p:cNvPr id="15" name="Text 10"/>
          <p:cNvSpPr/>
          <p:nvPr/>
        </p:nvSpPr>
        <p:spPr>
          <a:xfrm>
            <a:off x="2714625" y="3614738"/>
            <a:ext cx="1607344" cy="671513"/>
          </a:xfrm>
          <a:prstGeom prst="rect">
            <a:avLst/>
          </a:prstGeom>
          <a:noFill/>
          <a:ln/>
        </p:spPr>
        <p:txBody>
          <a:bodyPr wrap="square" lIns="0" tIns="170053" rIns="0" bIns="0" rtlCol="0" anchor="t">
            <a:spAutoFit/>
          </a:bodyPr>
          <a:lstStyle/>
          <a:p>
            <a:pPr marL="0" indent="0" algn="l">
              <a:lnSpc>
                <a:spcPct val="120000"/>
              </a:lnSpc>
              <a:buNone/>
            </a:pPr>
            <a:r>
              <a:rPr lang="en-US" sz="800" b="1" dirty="0">
                <a:solidFill>
                  <a:srgbClr val="FFFFFF"/>
                </a:solidFill>
                <a:latin typeface="Space Grotesk Bold" pitchFamily="34" charset="0"/>
                <a:ea typeface="Space Grotesk Bold" pitchFamily="34" charset="-122"/>
                <a:cs typeface="Space Grotesk Bold" pitchFamily="34" charset="-120"/>
              </a:rPr>
              <a:t>Action : Envoyer un message de rappel aux parents cette semaine.</a:t>
            </a:r>
            <a:endParaRPr lang="en-US" sz="800" dirty="0"/>
          </a:p>
        </p:txBody>
      </p:sp>
      <p:sp>
        <p:nvSpPr>
          <p:cNvPr id="16" name="Shape 11"/>
          <p:cNvSpPr/>
          <p:nvPr/>
        </p:nvSpPr>
        <p:spPr>
          <a:xfrm>
            <a:off x="4643438" y="1005483"/>
            <a:ext cx="1964531" cy="3280767"/>
          </a:xfrm>
          <a:prstGeom prst="rect">
            <a:avLst/>
          </a:prstGeom>
          <a:solidFill>
            <a:srgbClr val="2ECC71"/>
          </a:solidFill>
          <a:ln/>
        </p:spPr>
        <p:txBody>
          <a:bodyPr/>
          <a:lstStyle/>
          <a:p>
            <a:endParaRPr lang="fr-BE"/>
          </a:p>
        </p:txBody>
      </p:sp>
      <p:pic>
        <p:nvPicPr>
          <p:cNvPr id="17" name="Image 3" descr="preencoded.png"/>
          <p:cNvPicPr>
            <a:picLocks noChangeAspect="1"/>
          </p:cNvPicPr>
          <p:nvPr/>
        </p:nvPicPr>
        <p:blipFill>
          <a:blip r:embed="rId6"/>
          <a:stretch>
            <a:fillRect/>
          </a:stretch>
        </p:blipFill>
        <p:spPr>
          <a:xfrm>
            <a:off x="4822031" y="1328738"/>
            <a:ext cx="342900" cy="342900"/>
          </a:xfrm>
          <a:prstGeom prst="rect">
            <a:avLst/>
          </a:prstGeom>
        </p:spPr>
      </p:pic>
      <p:sp>
        <p:nvSpPr>
          <p:cNvPr id="18" name="Text 12"/>
          <p:cNvSpPr/>
          <p:nvPr/>
        </p:nvSpPr>
        <p:spPr>
          <a:xfrm>
            <a:off x="4822031" y="1871663"/>
            <a:ext cx="1607344" cy="205718"/>
          </a:xfrm>
          <a:prstGeom prst="rect">
            <a:avLst/>
          </a:prstGeom>
          <a:noFill/>
          <a:ln/>
        </p:spPr>
        <p:txBody>
          <a:bodyPr wrap="none" lIns="0" tIns="0" rIns="0" bIns="0" rtlCol="0" anchor="t">
            <a:spAutoFit/>
          </a:bodyPr>
          <a:lstStyle/>
          <a:p>
            <a:pPr marL="0" indent="0" algn="l">
              <a:lnSpc>
                <a:spcPct val="96000"/>
              </a:lnSpc>
              <a:buNone/>
            </a:pPr>
            <a:r>
              <a:rPr lang="en-US" sz="1200" b="1" dirty="0">
                <a:solidFill>
                  <a:srgbClr val="FFFFFF"/>
                </a:solidFill>
                <a:latin typeface="Space Grotesk Bold" pitchFamily="34" charset="0"/>
                <a:ea typeface="Space Grotesk Bold" pitchFamily="34" charset="-122"/>
                <a:cs typeface="Space Grotesk Bold" pitchFamily="34" charset="-120"/>
              </a:rPr>
              <a:t>ALERTE VERTE</a:t>
            </a:r>
            <a:endParaRPr lang="en-US" sz="1200" dirty="0"/>
          </a:p>
        </p:txBody>
      </p:sp>
      <p:sp>
        <p:nvSpPr>
          <p:cNvPr id="19" name="Text 13"/>
          <p:cNvSpPr/>
          <p:nvPr/>
        </p:nvSpPr>
        <p:spPr>
          <a:xfrm>
            <a:off x="4822031" y="2148818"/>
            <a:ext cx="1607344" cy="164306"/>
          </a:xfrm>
          <a:prstGeom prst="rect">
            <a:avLst/>
          </a:prstGeom>
          <a:noFill/>
          <a:ln/>
        </p:spPr>
        <p:txBody>
          <a:bodyPr wrap="square" lIns="0" tIns="0" rIns="0" bIns="0" rtlCol="0" anchor="t">
            <a:spAutoFit/>
          </a:bodyPr>
          <a:lstStyle/>
          <a:p>
            <a:pPr marL="0" indent="0" algn="l">
              <a:buNone/>
            </a:pPr>
            <a:r>
              <a:rPr lang="en-US" sz="900" dirty="0">
                <a:solidFill>
                  <a:srgbClr val="FFFFFF">
                    <a:alpha val="90000"/>
                  </a:srgbClr>
                </a:solidFill>
                <a:latin typeface="Space Grotesk SemiBold" pitchFamily="34" charset="0"/>
                <a:ea typeface="Space Grotesk SemiBold" pitchFamily="34" charset="-122"/>
                <a:cs typeface="Space Grotesk SemiBold" pitchFamily="34" charset="-120"/>
              </a:rPr>
              <a:t>ADMINISTRÉ</a:t>
            </a:r>
            <a:endParaRPr lang="en-US" sz="900" dirty="0"/>
          </a:p>
        </p:txBody>
      </p:sp>
      <p:sp>
        <p:nvSpPr>
          <p:cNvPr id="20" name="Text 14"/>
          <p:cNvSpPr/>
          <p:nvPr/>
        </p:nvSpPr>
        <p:spPr>
          <a:xfrm>
            <a:off x="4822031" y="2455999"/>
            <a:ext cx="1607344" cy="342900"/>
          </a:xfrm>
          <a:prstGeom prst="rect">
            <a:avLst/>
          </a:prstGeom>
          <a:noFill/>
          <a:ln/>
        </p:spPr>
        <p:txBody>
          <a:bodyPr wrap="square" lIns="0" tIns="0" rIns="0" bIns="0" rtlCol="0" anchor="t">
            <a:spAutoFit/>
          </a:bodyPr>
          <a:lstStyle/>
          <a:p>
            <a:pPr marL="0" indent="0" algn="l">
              <a:lnSpc>
                <a:spcPct val="120000"/>
              </a:lnSpc>
              <a:buNone/>
            </a:pPr>
            <a:r>
              <a:rPr lang="en-US" sz="850" dirty="0">
                <a:solidFill>
                  <a:srgbClr val="FFFFFF"/>
                </a:solidFill>
                <a:latin typeface="Space Grotesk" pitchFamily="34" charset="0"/>
                <a:ea typeface="Space Grotesk" pitchFamily="34" charset="-122"/>
                <a:cs typeface="Space Grotesk" pitchFamily="34" charset="-120"/>
              </a:rPr>
              <a:t>La date réelle a été saisie dans l'outil.</a:t>
            </a:r>
            <a:endParaRPr lang="en-US" sz="850" dirty="0"/>
          </a:p>
        </p:txBody>
      </p:sp>
      <p:sp>
        <p:nvSpPr>
          <p:cNvPr id="21" name="Text 15"/>
          <p:cNvSpPr/>
          <p:nvPr/>
        </p:nvSpPr>
        <p:spPr>
          <a:xfrm>
            <a:off x="4822031" y="3786188"/>
            <a:ext cx="1607344" cy="500063"/>
          </a:xfrm>
          <a:prstGeom prst="rect">
            <a:avLst/>
          </a:prstGeom>
          <a:noFill/>
          <a:ln/>
        </p:spPr>
        <p:txBody>
          <a:bodyPr wrap="square" lIns="0" tIns="170053" rIns="0" bIns="0" rtlCol="0" anchor="t">
            <a:spAutoFit/>
          </a:bodyPr>
          <a:lstStyle/>
          <a:p>
            <a:pPr marL="0" indent="0" algn="l">
              <a:lnSpc>
                <a:spcPct val="120000"/>
              </a:lnSpc>
              <a:buNone/>
            </a:pPr>
            <a:r>
              <a:rPr lang="en-US" sz="800" b="1" dirty="0">
                <a:solidFill>
                  <a:srgbClr val="FFFFFF"/>
                </a:solidFill>
                <a:latin typeface="Space Grotesk Bold" pitchFamily="34" charset="0"/>
                <a:ea typeface="Space Grotesk Bold" pitchFamily="34" charset="-122"/>
                <a:cs typeface="Space Grotesk Bold" pitchFamily="34" charset="-120"/>
              </a:rPr>
              <a:t>Action : Aucune. L'enfant est en ordre.</a:t>
            </a:r>
            <a:endParaRPr lang="en-US" sz="800" dirty="0"/>
          </a:p>
        </p:txBody>
      </p:sp>
      <p:sp>
        <p:nvSpPr>
          <p:cNvPr id="22" name="Shape 16"/>
          <p:cNvSpPr/>
          <p:nvPr/>
        </p:nvSpPr>
        <p:spPr>
          <a:xfrm>
            <a:off x="6750844" y="1005483"/>
            <a:ext cx="1964531" cy="3280767"/>
          </a:xfrm>
          <a:prstGeom prst="rect">
            <a:avLst/>
          </a:prstGeom>
          <a:solidFill>
            <a:srgbClr val="F8F9FA"/>
          </a:solidFill>
          <a:ln w="18288">
            <a:solidFill>
              <a:srgbClr val="E0E0E0"/>
            </a:solidFill>
            <a:prstDash val="solid"/>
          </a:ln>
        </p:spPr>
        <p:txBody>
          <a:bodyPr/>
          <a:lstStyle/>
          <a:p>
            <a:endParaRPr lang="fr-BE"/>
          </a:p>
        </p:txBody>
      </p:sp>
      <p:pic>
        <p:nvPicPr>
          <p:cNvPr id="23" name="Image 4" descr="preencoded.png"/>
          <p:cNvPicPr>
            <a:picLocks noChangeAspect="1"/>
          </p:cNvPicPr>
          <p:nvPr/>
        </p:nvPicPr>
        <p:blipFill>
          <a:blip r:embed="rId7"/>
          <a:stretch>
            <a:fillRect/>
          </a:stretch>
        </p:blipFill>
        <p:spPr>
          <a:xfrm>
            <a:off x="6929438" y="1328738"/>
            <a:ext cx="300038" cy="342900"/>
          </a:xfrm>
          <a:prstGeom prst="rect">
            <a:avLst/>
          </a:prstGeom>
        </p:spPr>
      </p:pic>
      <p:sp>
        <p:nvSpPr>
          <p:cNvPr id="24" name="Text 17"/>
          <p:cNvSpPr/>
          <p:nvPr/>
        </p:nvSpPr>
        <p:spPr>
          <a:xfrm>
            <a:off x="6929438" y="1871663"/>
            <a:ext cx="1607344" cy="205718"/>
          </a:xfrm>
          <a:prstGeom prst="rect">
            <a:avLst/>
          </a:prstGeom>
          <a:noFill/>
          <a:ln/>
        </p:spPr>
        <p:txBody>
          <a:bodyPr wrap="none" lIns="0" tIns="0" rIns="0" bIns="0" rtlCol="0" anchor="t">
            <a:spAutoFit/>
          </a:bodyPr>
          <a:lstStyle/>
          <a:p>
            <a:pPr marL="0" indent="0" algn="l">
              <a:lnSpc>
                <a:spcPct val="96000"/>
              </a:lnSpc>
              <a:buNone/>
            </a:pPr>
            <a:r>
              <a:rPr lang="en-US" sz="1200" b="1" dirty="0">
                <a:solidFill>
                  <a:srgbClr val="1A1A1A"/>
                </a:solidFill>
                <a:latin typeface="Space Grotesk Bold" pitchFamily="34" charset="0"/>
                <a:ea typeface="Space Grotesk Bold" pitchFamily="34" charset="-122"/>
                <a:cs typeface="Space Grotesk Bold" pitchFamily="34" charset="-120"/>
              </a:rPr>
              <a:t>ALERTE BLANCHE</a:t>
            </a:r>
            <a:endParaRPr lang="en-US" sz="1200" dirty="0"/>
          </a:p>
        </p:txBody>
      </p:sp>
      <p:sp>
        <p:nvSpPr>
          <p:cNvPr id="25" name="Text 18"/>
          <p:cNvSpPr/>
          <p:nvPr/>
        </p:nvSpPr>
        <p:spPr>
          <a:xfrm>
            <a:off x="6929438" y="2148818"/>
            <a:ext cx="1607344" cy="164306"/>
          </a:xfrm>
          <a:prstGeom prst="rect">
            <a:avLst/>
          </a:prstGeom>
          <a:noFill/>
          <a:ln/>
        </p:spPr>
        <p:txBody>
          <a:bodyPr wrap="square" lIns="0" tIns="0" rIns="0" bIns="0" rtlCol="0" anchor="t">
            <a:spAutoFit/>
          </a:bodyPr>
          <a:lstStyle/>
          <a:p>
            <a:pPr marL="0" indent="0" algn="l">
              <a:buNone/>
            </a:pPr>
            <a:r>
              <a:rPr lang="en-US" sz="900" dirty="0">
                <a:solidFill>
                  <a:srgbClr val="1A1A1A">
                    <a:alpha val="90000"/>
                  </a:srgbClr>
                </a:solidFill>
                <a:latin typeface="Space Grotesk SemiBold" pitchFamily="34" charset="0"/>
                <a:ea typeface="Space Grotesk SemiBold" pitchFamily="34" charset="-122"/>
                <a:cs typeface="Space Grotesk SemiBold" pitchFamily="34" charset="-120"/>
              </a:rPr>
              <a:t>À PLANIFIER</a:t>
            </a:r>
            <a:endParaRPr lang="en-US" sz="900" dirty="0"/>
          </a:p>
        </p:txBody>
      </p:sp>
      <p:sp>
        <p:nvSpPr>
          <p:cNvPr id="26" name="Text 19"/>
          <p:cNvSpPr/>
          <p:nvPr/>
        </p:nvSpPr>
        <p:spPr>
          <a:xfrm>
            <a:off x="6929438" y="2455999"/>
            <a:ext cx="1607344" cy="342900"/>
          </a:xfrm>
          <a:prstGeom prst="rect">
            <a:avLst/>
          </a:prstGeom>
          <a:noFill/>
          <a:ln/>
        </p:spPr>
        <p:txBody>
          <a:bodyPr wrap="square" lIns="0" tIns="0" rIns="0" bIns="0" rtlCol="0" anchor="t">
            <a:spAutoFit/>
          </a:bodyPr>
          <a:lstStyle/>
          <a:p>
            <a:pPr marL="0" indent="0" algn="l">
              <a:lnSpc>
                <a:spcPct val="120000"/>
              </a:lnSpc>
              <a:buNone/>
            </a:pPr>
            <a:r>
              <a:rPr lang="en-US" sz="850" dirty="0">
                <a:solidFill>
                  <a:srgbClr val="1A1A1A"/>
                </a:solidFill>
                <a:latin typeface="Space Grotesk" pitchFamily="34" charset="0"/>
                <a:ea typeface="Space Grotesk" pitchFamily="34" charset="-122"/>
                <a:cs typeface="Space Grotesk" pitchFamily="34" charset="-120"/>
              </a:rPr>
              <a:t>L'échéance est encore lointaine.</a:t>
            </a:r>
            <a:endParaRPr lang="en-US" sz="850" dirty="0"/>
          </a:p>
        </p:txBody>
      </p:sp>
      <p:sp>
        <p:nvSpPr>
          <p:cNvPr id="27" name="Text 20"/>
          <p:cNvSpPr/>
          <p:nvPr/>
        </p:nvSpPr>
        <p:spPr>
          <a:xfrm>
            <a:off x="6929438" y="3786188"/>
            <a:ext cx="1607344" cy="500063"/>
          </a:xfrm>
          <a:prstGeom prst="rect">
            <a:avLst/>
          </a:prstGeom>
          <a:noFill/>
          <a:ln/>
        </p:spPr>
        <p:txBody>
          <a:bodyPr wrap="square" lIns="0" tIns="170053" rIns="0" bIns="0" rtlCol="0" anchor="t">
            <a:spAutoFit/>
          </a:bodyPr>
          <a:lstStyle/>
          <a:p>
            <a:pPr marL="0" indent="0" algn="l">
              <a:lnSpc>
                <a:spcPct val="120000"/>
              </a:lnSpc>
              <a:buNone/>
            </a:pPr>
            <a:r>
              <a:rPr lang="en-US" sz="800" b="1" dirty="0">
                <a:solidFill>
                  <a:srgbClr val="1A1A1A"/>
                </a:solidFill>
                <a:latin typeface="Space Grotesk Bold" pitchFamily="34" charset="0"/>
                <a:ea typeface="Space Grotesk Bold" pitchFamily="34" charset="-122"/>
                <a:cs typeface="Space Grotesk Bold" pitchFamily="34" charset="-120"/>
              </a:rPr>
              <a:t>Action : Surveillance de routine.</a:t>
            </a:r>
            <a:endParaRPr lang="en-US" sz="800" dirty="0"/>
          </a:p>
        </p:txBody>
      </p:sp>
      <p:sp>
        <p:nvSpPr>
          <p:cNvPr id="28" name="Shape 21"/>
          <p:cNvSpPr/>
          <p:nvPr/>
        </p:nvSpPr>
        <p:spPr>
          <a:xfrm>
            <a:off x="0" y="4572000"/>
            <a:ext cx="9144000" cy="571500"/>
          </a:xfrm>
          <a:prstGeom prst="rect">
            <a:avLst/>
          </a:prstGeom>
          <a:solidFill>
            <a:srgbClr val="00A896"/>
          </a:solidFill>
          <a:ln/>
        </p:spPr>
        <p:txBody>
          <a:bodyPr/>
          <a:lstStyle/>
          <a:p>
            <a:endParaRPr lang="fr-BE"/>
          </a:p>
        </p:txBody>
      </p:sp>
      <p:pic>
        <p:nvPicPr>
          <p:cNvPr id="29" name="Image 5" descr="preencoded.png"/>
          <p:cNvPicPr>
            <a:picLocks noChangeAspect="1"/>
          </p:cNvPicPr>
          <p:nvPr/>
        </p:nvPicPr>
        <p:blipFill>
          <a:blip r:embed="rId8"/>
          <a:stretch>
            <a:fillRect/>
          </a:stretch>
        </p:blipFill>
        <p:spPr>
          <a:xfrm>
            <a:off x="428625" y="4843463"/>
            <a:ext cx="128588" cy="171450"/>
          </a:xfrm>
          <a:prstGeom prst="rect">
            <a:avLst/>
          </a:prstGeom>
        </p:spPr>
      </p:pic>
      <p:sp>
        <p:nvSpPr>
          <p:cNvPr id="30" name="Text 22"/>
          <p:cNvSpPr/>
          <p:nvPr/>
        </p:nvSpPr>
        <p:spPr>
          <a:xfrm>
            <a:off x="664369" y="4764881"/>
            <a:ext cx="8051006" cy="328613"/>
          </a:xfrm>
          <a:prstGeom prst="rect">
            <a:avLst/>
          </a:prstGeom>
          <a:noFill/>
          <a:ln/>
        </p:spPr>
        <p:txBody>
          <a:bodyPr wrap="square" lIns="0" tIns="0" rIns="0" bIns="0" rtlCol="0" anchor="t">
            <a:spAutoFit/>
          </a:bodyPr>
          <a:lstStyle/>
          <a:p>
            <a:pPr marL="0" indent="0" algn="l">
              <a:buNone/>
            </a:pPr>
            <a:r>
              <a:rPr lang="en-US" sz="900" dirty="0">
                <a:solidFill>
                  <a:srgbClr val="FFFFFF"/>
                </a:solidFill>
                <a:latin typeface="Space Grotesk SemiBold" pitchFamily="34" charset="0"/>
                <a:ea typeface="Space Grotesk SemiBold" pitchFamily="34" charset="-122"/>
                <a:cs typeface="Space Grotesk SemiBold" pitchFamily="34" charset="-120"/>
              </a:rPr>
              <a:t>Astuce EducSens : L'outil calcule automatiquement les alertes dès que vous saisissez la date de naissance. Aucun calcul manuel n'est nécessaire.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8286750" cy="582216"/>
          </a:xfrm>
          <a:prstGeom prst="rect">
            <a:avLst/>
          </a:prstGeom>
          <a:noFill/>
          <a:ln/>
        </p:spPr>
        <p:txBody>
          <a:bodyPr wrap="square" lIns="170053"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CERTAINS ENFANTS NÉCESSITENT UNE VIGILANCE VACCINALE RENFORCÉE</a:t>
            </a:r>
            <a:endParaRPr lang="en-US" sz="1600" dirty="0"/>
          </a:p>
        </p:txBody>
      </p:sp>
      <p:sp>
        <p:nvSpPr>
          <p:cNvPr id="4" name="Text 1"/>
          <p:cNvSpPr/>
          <p:nvPr/>
        </p:nvSpPr>
        <p:spPr>
          <a:xfrm>
            <a:off x="428625" y="1153716"/>
            <a:ext cx="7143750" cy="385763"/>
          </a:xfrm>
          <a:prstGeom prst="rect">
            <a:avLst/>
          </a:prstGeom>
          <a:noFill/>
          <a:ln/>
        </p:spPr>
        <p:txBody>
          <a:bodyPr wrap="square" lIns="238125" tIns="0" rIns="0" bIns="0" rtlCol="0" anchor="t">
            <a:spAutoFit/>
          </a:bodyPr>
          <a:lstStyle/>
          <a:p>
            <a:pPr marL="0" indent="0" algn="l">
              <a:lnSpc>
                <a:spcPct val="120000"/>
              </a:lnSpc>
              <a:buNone/>
            </a:pPr>
            <a:r>
              <a:rPr lang="en-US" sz="950" dirty="0">
                <a:solidFill>
                  <a:srgbClr val="333333"/>
                </a:solidFill>
                <a:latin typeface="Space Grotesk" pitchFamily="34" charset="0"/>
                <a:ea typeface="Space Grotesk" pitchFamily="34" charset="-122"/>
                <a:cs typeface="Space Grotesk" pitchFamily="34" charset="-120"/>
              </a:rPr>
              <a:t xml:space="preserve">L'outil identifie automatiquement les enfants à profil médical particulier grâce à un code couleur dédié dans l'onglet </a:t>
            </a:r>
            <a:r>
              <a:rPr lang="en-US" sz="900" b="1" dirty="0">
                <a:solidFill>
                  <a:srgbClr val="333333"/>
                </a:solidFill>
                <a:latin typeface="Space Grotesk Bold" pitchFamily="34" charset="0"/>
                <a:ea typeface="Space Grotesk Bold" pitchFamily="34" charset="-122"/>
                <a:cs typeface="Space Grotesk Bold" pitchFamily="34" charset="-120"/>
              </a:rPr>
              <a:t>Dossiers Médicaux Spéciaux</a:t>
            </a:r>
            <a:r>
              <a:rPr lang="en-US" sz="950" dirty="0">
                <a:solidFill>
                  <a:srgbClr val="333333"/>
                </a:solidFill>
                <a:latin typeface="Space Grotesk" pitchFamily="34" charset="0"/>
                <a:ea typeface="Space Grotesk" pitchFamily="34" charset="-122"/>
                <a:cs typeface="Space Grotesk" pitchFamily="34" charset="-120"/>
              </a:rPr>
              <a:t>.</a:t>
            </a:r>
            <a:endParaRPr lang="en-US" sz="950" dirty="0"/>
          </a:p>
        </p:txBody>
      </p:sp>
      <p:sp>
        <p:nvSpPr>
          <p:cNvPr id="5" name="Shape 2"/>
          <p:cNvSpPr/>
          <p:nvPr/>
        </p:nvSpPr>
        <p:spPr>
          <a:xfrm>
            <a:off x="428625" y="1753791"/>
            <a:ext cx="4071938" cy="571500"/>
          </a:xfrm>
          <a:prstGeom prst="rect">
            <a:avLst/>
          </a:prstGeom>
          <a:solidFill>
            <a:srgbClr val="F8F9FA"/>
          </a:solidFill>
          <a:ln/>
        </p:spPr>
        <p:txBody>
          <a:bodyPr/>
          <a:lstStyle/>
          <a:p>
            <a:endParaRPr lang="fr-BE"/>
          </a:p>
        </p:txBody>
      </p:sp>
      <p:sp>
        <p:nvSpPr>
          <p:cNvPr id="6" name="Shape 3"/>
          <p:cNvSpPr/>
          <p:nvPr/>
        </p:nvSpPr>
        <p:spPr>
          <a:xfrm>
            <a:off x="428625" y="1753791"/>
            <a:ext cx="571500" cy="571500"/>
          </a:xfrm>
          <a:prstGeom prst="rect">
            <a:avLst/>
          </a:prstGeom>
          <a:solidFill>
            <a:srgbClr val="8E44AD"/>
          </a:solidFill>
          <a:ln/>
        </p:spPr>
        <p:txBody>
          <a:bodyPr/>
          <a:lstStyle/>
          <a:p>
            <a:endParaRPr lang="fr-BE"/>
          </a:p>
        </p:txBody>
      </p:sp>
      <p:pic>
        <p:nvPicPr>
          <p:cNvPr id="7" name="Image 1" descr="preencoded.png"/>
          <p:cNvPicPr>
            <a:picLocks noChangeAspect="1"/>
          </p:cNvPicPr>
          <p:nvPr/>
        </p:nvPicPr>
        <p:blipFill>
          <a:blip r:embed="rId4"/>
          <a:stretch>
            <a:fillRect/>
          </a:stretch>
        </p:blipFill>
        <p:spPr>
          <a:xfrm>
            <a:off x="614363" y="1925241"/>
            <a:ext cx="200025" cy="228600"/>
          </a:xfrm>
          <a:prstGeom prst="rect">
            <a:avLst/>
          </a:prstGeom>
        </p:spPr>
      </p:pic>
      <p:sp>
        <p:nvSpPr>
          <p:cNvPr id="8" name="Text 4"/>
          <p:cNvSpPr/>
          <p:nvPr/>
        </p:nvSpPr>
        <p:spPr>
          <a:xfrm>
            <a:off x="1143000" y="1910953"/>
            <a:ext cx="2109192"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Prématuré</a:t>
            </a:r>
            <a:endParaRPr lang="en-US" sz="1000" dirty="0"/>
          </a:p>
        </p:txBody>
      </p:sp>
      <p:sp>
        <p:nvSpPr>
          <p:cNvPr id="9" name="Text 5"/>
          <p:cNvSpPr/>
          <p:nvPr/>
        </p:nvSpPr>
        <p:spPr>
          <a:xfrm>
            <a:off x="1143000" y="2128838"/>
            <a:ext cx="2109192"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Vaccins selon l'âge chronologique réel</a:t>
            </a:r>
            <a:endParaRPr lang="en-US" sz="850" dirty="0"/>
          </a:p>
        </p:txBody>
      </p:sp>
      <p:sp>
        <p:nvSpPr>
          <p:cNvPr id="10" name="Shape 6"/>
          <p:cNvSpPr/>
          <p:nvPr/>
        </p:nvSpPr>
        <p:spPr>
          <a:xfrm>
            <a:off x="4643438" y="1753791"/>
            <a:ext cx="4071938" cy="571500"/>
          </a:xfrm>
          <a:prstGeom prst="rect">
            <a:avLst/>
          </a:prstGeom>
          <a:solidFill>
            <a:srgbClr val="F8F9FA"/>
          </a:solidFill>
          <a:ln/>
        </p:spPr>
        <p:txBody>
          <a:bodyPr/>
          <a:lstStyle/>
          <a:p>
            <a:endParaRPr lang="fr-BE"/>
          </a:p>
        </p:txBody>
      </p:sp>
      <p:sp>
        <p:nvSpPr>
          <p:cNvPr id="11" name="Shape 7"/>
          <p:cNvSpPr/>
          <p:nvPr/>
        </p:nvSpPr>
        <p:spPr>
          <a:xfrm>
            <a:off x="4643438" y="1753791"/>
            <a:ext cx="571500" cy="571500"/>
          </a:xfrm>
          <a:prstGeom prst="rect">
            <a:avLst/>
          </a:prstGeom>
          <a:solidFill>
            <a:srgbClr val="E74C3C"/>
          </a:solidFill>
          <a:ln/>
        </p:spPr>
        <p:txBody>
          <a:bodyPr/>
          <a:lstStyle/>
          <a:p>
            <a:endParaRPr lang="fr-BE"/>
          </a:p>
        </p:txBody>
      </p:sp>
      <p:pic>
        <p:nvPicPr>
          <p:cNvPr id="12" name="Image 2" descr="preencoded.png"/>
          <p:cNvPicPr>
            <a:picLocks noChangeAspect="1"/>
          </p:cNvPicPr>
          <p:nvPr/>
        </p:nvPicPr>
        <p:blipFill>
          <a:blip r:embed="rId5"/>
          <a:stretch>
            <a:fillRect/>
          </a:stretch>
        </p:blipFill>
        <p:spPr>
          <a:xfrm>
            <a:off x="4814888" y="1925241"/>
            <a:ext cx="228600" cy="228600"/>
          </a:xfrm>
          <a:prstGeom prst="rect">
            <a:avLst/>
          </a:prstGeom>
        </p:spPr>
      </p:pic>
      <p:sp>
        <p:nvSpPr>
          <p:cNvPr id="13" name="Text 8"/>
          <p:cNvSpPr/>
          <p:nvPr/>
        </p:nvSpPr>
        <p:spPr>
          <a:xfrm>
            <a:off x="5357813" y="1910953"/>
            <a:ext cx="1860947"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Immunodéprimé</a:t>
            </a:r>
            <a:endParaRPr lang="en-US" sz="1000" dirty="0"/>
          </a:p>
        </p:txBody>
      </p:sp>
      <p:sp>
        <p:nvSpPr>
          <p:cNvPr id="14" name="Text 9"/>
          <p:cNvSpPr/>
          <p:nvPr/>
        </p:nvSpPr>
        <p:spPr>
          <a:xfrm>
            <a:off x="5357813" y="2128838"/>
            <a:ext cx="1860947"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Vaccins vivants CONTRE-INDIQUÉS</a:t>
            </a:r>
            <a:endParaRPr lang="en-US" sz="850" dirty="0"/>
          </a:p>
        </p:txBody>
      </p:sp>
      <p:sp>
        <p:nvSpPr>
          <p:cNvPr id="15" name="Shape 10"/>
          <p:cNvSpPr/>
          <p:nvPr/>
        </p:nvSpPr>
        <p:spPr>
          <a:xfrm>
            <a:off x="428625" y="2468166"/>
            <a:ext cx="4071938" cy="571500"/>
          </a:xfrm>
          <a:prstGeom prst="rect">
            <a:avLst/>
          </a:prstGeom>
          <a:solidFill>
            <a:srgbClr val="F8F9FA"/>
          </a:solidFill>
          <a:ln/>
        </p:spPr>
        <p:txBody>
          <a:bodyPr/>
          <a:lstStyle/>
          <a:p>
            <a:endParaRPr lang="fr-BE"/>
          </a:p>
        </p:txBody>
      </p:sp>
      <p:sp>
        <p:nvSpPr>
          <p:cNvPr id="16" name="Shape 11"/>
          <p:cNvSpPr/>
          <p:nvPr/>
        </p:nvSpPr>
        <p:spPr>
          <a:xfrm>
            <a:off x="428625" y="2468166"/>
            <a:ext cx="571500" cy="571500"/>
          </a:xfrm>
          <a:prstGeom prst="rect">
            <a:avLst/>
          </a:prstGeom>
          <a:solidFill>
            <a:srgbClr val="E67E22"/>
          </a:solidFill>
          <a:ln/>
        </p:spPr>
        <p:txBody>
          <a:bodyPr/>
          <a:lstStyle/>
          <a:p>
            <a:endParaRPr lang="fr-BE"/>
          </a:p>
        </p:txBody>
      </p:sp>
      <p:pic>
        <p:nvPicPr>
          <p:cNvPr id="17" name="Image 3" descr="preencoded.png"/>
          <p:cNvPicPr>
            <a:picLocks noChangeAspect="1"/>
          </p:cNvPicPr>
          <p:nvPr/>
        </p:nvPicPr>
        <p:blipFill>
          <a:blip r:embed="rId6"/>
          <a:stretch>
            <a:fillRect/>
          </a:stretch>
        </p:blipFill>
        <p:spPr>
          <a:xfrm>
            <a:off x="600075" y="2639616"/>
            <a:ext cx="228600" cy="228600"/>
          </a:xfrm>
          <a:prstGeom prst="rect">
            <a:avLst/>
          </a:prstGeom>
        </p:spPr>
      </p:pic>
      <p:sp>
        <p:nvSpPr>
          <p:cNvPr id="18" name="Text 12"/>
          <p:cNvSpPr/>
          <p:nvPr/>
        </p:nvSpPr>
        <p:spPr>
          <a:xfrm>
            <a:off x="1143000" y="2625328"/>
            <a:ext cx="1893094"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Maladie chronique</a:t>
            </a:r>
            <a:endParaRPr lang="en-US" sz="1000" dirty="0"/>
          </a:p>
        </p:txBody>
      </p:sp>
      <p:sp>
        <p:nvSpPr>
          <p:cNvPr id="19" name="Text 13"/>
          <p:cNvSpPr/>
          <p:nvPr/>
        </p:nvSpPr>
        <p:spPr>
          <a:xfrm>
            <a:off x="1143000" y="2843213"/>
            <a:ext cx="1893094"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Schéma renforcé selon pathologie</a:t>
            </a:r>
            <a:endParaRPr lang="en-US" sz="850" dirty="0"/>
          </a:p>
        </p:txBody>
      </p:sp>
      <p:sp>
        <p:nvSpPr>
          <p:cNvPr id="20" name="Shape 14"/>
          <p:cNvSpPr/>
          <p:nvPr/>
        </p:nvSpPr>
        <p:spPr>
          <a:xfrm>
            <a:off x="4643438" y="2468166"/>
            <a:ext cx="4071938" cy="571500"/>
          </a:xfrm>
          <a:prstGeom prst="rect">
            <a:avLst/>
          </a:prstGeom>
          <a:solidFill>
            <a:srgbClr val="F8F9FA"/>
          </a:solidFill>
          <a:ln/>
        </p:spPr>
        <p:txBody>
          <a:bodyPr/>
          <a:lstStyle/>
          <a:p>
            <a:endParaRPr lang="fr-BE"/>
          </a:p>
        </p:txBody>
      </p:sp>
      <p:sp>
        <p:nvSpPr>
          <p:cNvPr id="21" name="Shape 15"/>
          <p:cNvSpPr/>
          <p:nvPr/>
        </p:nvSpPr>
        <p:spPr>
          <a:xfrm>
            <a:off x="4643438" y="2468166"/>
            <a:ext cx="571500" cy="571500"/>
          </a:xfrm>
          <a:prstGeom prst="rect">
            <a:avLst/>
          </a:prstGeom>
          <a:solidFill>
            <a:srgbClr val="F1C40F"/>
          </a:solidFill>
          <a:ln/>
        </p:spPr>
        <p:txBody>
          <a:bodyPr/>
          <a:lstStyle/>
          <a:p>
            <a:endParaRPr lang="fr-BE"/>
          </a:p>
        </p:txBody>
      </p:sp>
      <p:pic>
        <p:nvPicPr>
          <p:cNvPr id="22" name="Image 4" descr="preencoded.png"/>
          <p:cNvPicPr>
            <a:picLocks noChangeAspect="1"/>
          </p:cNvPicPr>
          <p:nvPr/>
        </p:nvPicPr>
        <p:blipFill>
          <a:blip r:embed="rId7"/>
          <a:stretch>
            <a:fillRect/>
          </a:stretch>
        </p:blipFill>
        <p:spPr>
          <a:xfrm>
            <a:off x="4814888" y="2639616"/>
            <a:ext cx="228600" cy="228600"/>
          </a:xfrm>
          <a:prstGeom prst="rect">
            <a:avLst/>
          </a:prstGeom>
        </p:spPr>
      </p:pic>
      <p:sp>
        <p:nvSpPr>
          <p:cNvPr id="23" name="Text 16"/>
          <p:cNvSpPr/>
          <p:nvPr/>
        </p:nvSpPr>
        <p:spPr>
          <a:xfrm>
            <a:off x="5357813" y="2625328"/>
            <a:ext cx="1862733"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Allergie sévère</a:t>
            </a:r>
            <a:endParaRPr lang="en-US" sz="1000" dirty="0"/>
          </a:p>
        </p:txBody>
      </p:sp>
      <p:sp>
        <p:nvSpPr>
          <p:cNvPr id="24" name="Text 17"/>
          <p:cNvSpPr/>
          <p:nvPr/>
        </p:nvSpPr>
        <p:spPr>
          <a:xfrm>
            <a:off x="5357813" y="2843213"/>
            <a:ext cx="1862733"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Vérification excipients obligatoire</a:t>
            </a:r>
            <a:endParaRPr lang="en-US" sz="850" dirty="0"/>
          </a:p>
        </p:txBody>
      </p:sp>
      <p:sp>
        <p:nvSpPr>
          <p:cNvPr id="25" name="Shape 18"/>
          <p:cNvSpPr/>
          <p:nvPr/>
        </p:nvSpPr>
        <p:spPr>
          <a:xfrm>
            <a:off x="428625" y="3182541"/>
            <a:ext cx="4071938" cy="571500"/>
          </a:xfrm>
          <a:prstGeom prst="rect">
            <a:avLst/>
          </a:prstGeom>
          <a:solidFill>
            <a:srgbClr val="F8F9FA"/>
          </a:solidFill>
          <a:ln/>
        </p:spPr>
        <p:txBody>
          <a:bodyPr/>
          <a:lstStyle/>
          <a:p>
            <a:endParaRPr lang="fr-BE"/>
          </a:p>
        </p:txBody>
      </p:sp>
      <p:sp>
        <p:nvSpPr>
          <p:cNvPr id="26" name="Shape 19"/>
          <p:cNvSpPr/>
          <p:nvPr/>
        </p:nvSpPr>
        <p:spPr>
          <a:xfrm>
            <a:off x="428625" y="3182541"/>
            <a:ext cx="571500" cy="571500"/>
          </a:xfrm>
          <a:prstGeom prst="rect">
            <a:avLst/>
          </a:prstGeom>
          <a:solidFill>
            <a:srgbClr val="3498DB"/>
          </a:solidFill>
          <a:ln/>
        </p:spPr>
        <p:txBody>
          <a:bodyPr/>
          <a:lstStyle/>
          <a:p>
            <a:endParaRPr lang="fr-BE"/>
          </a:p>
        </p:txBody>
      </p:sp>
      <p:pic>
        <p:nvPicPr>
          <p:cNvPr id="27" name="Image 5" descr="preencoded.png"/>
          <p:cNvPicPr>
            <a:picLocks noChangeAspect="1"/>
          </p:cNvPicPr>
          <p:nvPr/>
        </p:nvPicPr>
        <p:blipFill>
          <a:blip r:embed="rId8"/>
          <a:stretch>
            <a:fillRect/>
          </a:stretch>
        </p:blipFill>
        <p:spPr>
          <a:xfrm>
            <a:off x="585788" y="3353991"/>
            <a:ext cx="257175" cy="228600"/>
          </a:xfrm>
          <a:prstGeom prst="rect">
            <a:avLst/>
          </a:prstGeom>
        </p:spPr>
      </p:pic>
      <p:sp>
        <p:nvSpPr>
          <p:cNvPr id="28" name="Text 20"/>
          <p:cNvSpPr/>
          <p:nvPr/>
        </p:nvSpPr>
        <p:spPr>
          <a:xfrm>
            <a:off x="1143000" y="3339703"/>
            <a:ext cx="1380530"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Cardiopathie</a:t>
            </a:r>
            <a:endParaRPr lang="en-US" sz="1000" dirty="0"/>
          </a:p>
        </p:txBody>
      </p:sp>
      <p:sp>
        <p:nvSpPr>
          <p:cNvPr id="29" name="Text 21"/>
          <p:cNvSpPr/>
          <p:nvPr/>
        </p:nvSpPr>
        <p:spPr>
          <a:xfrm>
            <a:off x="1143000" y="3557588"/>
            <a:ext cx="1380530" cy="146447"/>
          </a:xfrm>
          <a:prstGeom prst="rect">
            <a:avLst/>
          </a:prstGeom>
          <a:noFill/>
          <a:ln/>
        </p:spPr>
        <p:txBody>
          <a:bodyPr wrap="square" lIns="0" tIns="0" rIns="0" bIns="0" rtlCol="0" anchor="t">
            <a:spAutoFit/>
          </a:bodyPr>
          <a:lstStyle/>
          <a:p>
            <a:pPr marL="0" indent="0" algn="l">
              <a:buNone/>
            </a:pPr>
            <a:r>
              <a:rPr lang="en-US" sz="850" dirty="0">
                <a:solidFill>
                  <a:srgbClr val="666666"/>
                </a:solidFill>
                <a:latin typeface="Space Grotesk" pitchFamily="34" charset="0"/>
                <a:ea typeface="Space Grotesk" pitchFamily="34" charset="-122"/>
                <a:cs typeface="Space Grotesk" pitchFamily="34" charset="-120"/>
              </a:rPr>
              <a:t>VRS et Grippe prioritaires</a:t>
            </a:r>
            <a:endParaRPr lang="en-US" sz="850" dirty="0"/>
          </a:p>
        </p:txBody>
      </p:sp>
      <p:sp>
        <p:nvSpPr>
          <p:cNvPr id="30" name="Shape 22"/>
          <p:cNvSpPr/>
          <p:nvPr/>
        </p:nvSpPr>
        <p:spPr>
          <a:xfrm>
            <a:off x="428625" y="4143375"/>
            <a:ext cx="8286750" cy="571500"/>
          </a:xfrm>
          <a:prstGeom prst="rect">
            <a:avLst/>
          </a:prstGeom>
          <a:solidFill>
            <a:srgbClr val="00A896"/>
          </a:solidFill>
          <a:ln/>
        </p:spPr>
        <p:txBody>
          <a:bodyPr/>
          <a:lstStyle/>
          <a:p>
            <a:endParaRPr lang="fr-BE"/>
          </a:p>
        </p:txBody>
      </p:sp>
      <p:pic>
        <p:nvPicPr>
          <p:cNvPr id="31" name="Image 6" descr="preencoded.png"/>
          <p:cNvPicPr>
            <a:picLocks noChangeAspect="1"/>
          </p:cNvPicPr>
          <p:nvPr/>
        </p:nvPicPr>
        <p:blipFill>
          <a:blip r:embed="rId9"/>
          <a:stretch>
            <a:fillRect/>
          </a:stretch>
        </p:blipFill>
        <p:spPr>
          <a:xfrm>
            <a:off x="642938" y="4414838"/>
            <a:ext cx="171450" cy="171450"/>
          </a:xfrm>
          <a:prstGeom prst="rect">
            <a:avLst/>
          </a:prstGeom>
        </p:spPr>
      </p:pic>
      <p:sp>
        <p:nvSpPr>
          <p:cNvPr id="32" name="Text 23"/>
          <p:cNvSpPr/>
          <p:nvPr/>
        </p:nvSpPr>
        <p:spPr>
          <a:xfrm>
            <a:off x="921544" y="4418409"/>
            <a:ext cx="6865144" cy="164306"/>
          </a:xfrm>
          <a:prstGeom prst="rect">
            <a:avLst/>
          </a:prstGeom>
          <a:noFill/>
          <a:ln/>
        </p:spPr>
        <p:txBody>
          <a:bodyPr wrap="square" lIns="0" tIns="0" rIns="0" bIns="0" rtlCol="0" anchor="t">
            <a:spAutoFit/>
          </a:bodyPr>
          <a:lstStyle/>
          <a:p>
            <a:pPr marL="0" indent="0" algn="l">
              <a:buNone/>
            </a:pPr>
            <a:r>
              <a:rPr lang="en-US" sz="900" b="1" dirty="0">
                <a:solidFill>
                  <a:srgbClr val="FFFFFF"/>
                </a:solidFill>
                <a:latin typeface="Space Grotesk Bold" pitchFamily="34" charset="0"/>
                <a:ea typeface="Space Grotesk Bold" pitchFamily="34" charset="-122"/>
                <a:cs typeface="Space Grotesk Bold" pitchFamily="34" charset="-120"/>
              </a:rPr>
              <a:t>Point clé :</a:t>
            </a:r>
            <a:r>
              <a:rPr lang="en-US" sz="900" dirty="0">
                <a:solidFill>
                  <a:srgbClr val="FFFFFF"/>
                </a:solidFill>
                <a:latin typeface="Space Grotesk SemiBold" pitchFamily="34" charset="0"/>
                <a:ea typeface="Space Grotesk SemiBold" pitchFamily="34" charset="-122"/>
                <a:cs typeface="Space Grotesk SemiBold" pitchFamily="34" charset="-120"/>
              </a:rPr>
              <a:t xml:space="preserve"> Pour chaque profil, l'outil génère des alertes spécifiques adaptées, différentes des alertes standard.</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8286750" cy="291108"/>
          </a:xfrm>
          <a:prstGeom prst="rect">
            <a:avLst/>
          </a:prstGeom>
          <a:noFill/>
          <a:ln/>
        </p:spPr>
        <p:txBody>
          <a:bodyPr wrap="square" lIns="170053"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3 ALERTES SUPPLÉMENTAIRES POUR LES ENFANTS À PROFIL MÉDICAL</a:t>
            </a:r>
            <a:endParaRPr lang="en-US" sz="1600" dirty="0"/>
          </a:p>
        </p:txBody>
      </p:sp>
      <p:sp>
        <p:nvSpPr>
          <p:cNvPr id="4" name="Shape 1"/>
          <p:cNvSpPr/>
          <p:nvPr/>
        </p:nvSpPr>
        <p:spPr>
          <a:xfrm>
            <a:off x="428625" y="1005483"/>
            <a:ext cx="2619356" cy="3280767"/>
          </a:xfrm>
          <a:prstGeom prst="rect">
            <a:avLst/>
          </a:prstGeom>
          <a:solidFill>
            <a:srgbClr val="8B0000"/>
          </a:solidFill>
          <a:ln/>
        </p:spPr>
        <p:txBody>
          <a:bodyPr/>
          <a:lstStyle/>
          <a:p>
            <a:endParaRPr lang="fr-BE"/>
          </a:p>
        </p:txBody>
      </p:sp>
      <p:pic>
        <p:nvPicPr>
          <p:cNvPr id="5" name="Image 1" descr="preencoded.png"/>
          <p:cNvPicPr>
            <a:picLocks noChangeAspect="1"/>
          </p:cNvPicPr>
          <p:nvPr/>
        </p:nvPicPr>
        <p:blipFill>
          <a:blip r:embed="rId4"/>
          <a:stretch>
            <a:fillRect/>
          </a:stretch>
        </p:blipFill>
        <p:spPr>
          <a:xfrm>
            <a:off x="642938" y="1328738"/>
            <a:ext cx="342900" cy="342900"/>
          </a:xfrm>
          <a:prstGeom prst="rect">
            <a:avLst/>
          </a:prstGeom>
        </p:spPr>
      </p:pic>
      <p:sp>
        <p:nvSpPr>
          <p:cNvPr id="6" name="Text 2"/>
          <p:cNvSpPr/>
          <p:nvPr/>
        </p:nvSpPr>
        <p:spPr>
          <a:xfrm>
            <a:off x="642938" y="1871663"/>
            <a:ext cx="2190731" cy="222879"/>
          </a:xfrm>
          <a:prstGeom prst="rect">
            <a:avLst/>
          </a:prstGeom>
          <a:noFill/>
          <a:ln/>
        </p:spPr>
        <p:txBody>
          <a:bodyPr wrap="none" lIns="0" tIns="0" rIns="0" bIns="0" rtlCol="0" anchor="t">
            <a:spAutoFit/>
          </a:bodyPr>
          <a:lstStyle/>
          <a:p>
            <a:pPr marL="0" indent="0" algn="l">
              <a:lnSpc>
                <a:spcPct val="104000"/>
              </a:lnSpc>
              <a:buNone/>
            </a:pPr>
            <a:r>
              <a:rPr lang="en-US" sz="1200" b="1" kern="0" spc="1" dirty="0">
                <a:solidFill>
                  <a:srgbClr val="FFFFFF"/>
                </a:solidFill>
                <a:latin typeface="Space Grotesk Bold" pitchFamily="34" charset="0"/>
                <a:ea typeface="Space Grotesk Bold" pitchFamily="34" charset="-122"/>
                <a:cs typeface="Space Grotesk Bold" pitchFamily="34" charset="-120"/>
              </a:rPr>
              <a:t>CONTRE-INDIQUÉ</a:t>
            </a:r>
            <a:endParaRPr lang="en-US" sz="1200" dirty="0"/>
          </a:p>
        </p:txBody>
      </p:sp>
      <p:sp>
        <p:nvSpPr>
          <p:cNvPr id="7" name="Text 3"/>
          <p:cNvSpPr/>
          <p:nvPr/>
        </p:nvSpPr>
        <p:spPr>
          <a:xfrm>
            <a:off x="642938" y="2237417"/>
            <a:ext cx="2190731" cy="365727"/>
          </a:xfrm>
          <a:prstGeom prst="rect">
            <a:avLst/>
          </a:prstGeom>
          <a:noFill/>
          <a:ln/>
        </p:spPr>
        <p:txBody>
          <a:bodyPr wrap="square" lIns="0" tIns="0" rIns="0" bIns="0" rtlCol="0" anchor="t">
            <a:spAutoFit/>
          </a:bodyPr>
          <a:lstStyle/>
          <a:p>
            <a:pPr marL="0" indent="0" algn="l">
              <a:lnSpc>
                <a:spcPct val="128000"/>
              </a:lnSpc>
              <a:buNone/>
            </a:pPr>
            <a:r>
              <a:rPr lang="en-US" sz="800" dirty="0">
                <a:solidFill>
                  <a:srgbClr val="FFFFFF"/>
                </a:solidFill>
                <a:latin typeface="Space Grotesk SemiBold" pitchFamily="34" charset="0"/>
                <a:ea typeface="Space Grotesk SemiBold" pitchFamily="34" charset="-122"/>
                <a:cs typeface="Space Grotesk SemiBold" pitchFamily="34" charset="-120"/>
              </a:rPr>
              <a:t>Signale un vaccin potentiellement dangereux pour ce profil.</a:t>
            </a:r>
            <a:endParaRPr lang="en-US" sz="800" dirty="0"/>
          </a:p>
        </p:txBody>
      </p:sp>
      <p:sp>
        <p:nvSpPr>
          <p:cNvPr id="8" name="Shape 4"/>
          <p:cNvSpPr/>
          <p:nvPr/>
        </p:nvSpPr>
        <p:spPr>
          <a:xfrm>
            <a:off x="642938" y="2746018"/>
            <a:ext cx="2190731" cy="857250"/>
          </a:xfrm>
          <a:prstGeom prst="rect">
            <a:avLst/>
          </a:prstGeom>
          <a:solidFill>
            <a:srgbClr val="FFFFFF">
              <a:alpha val="10000"/>
            </a:srgbClr>
          </a:solidFill>
          <a:ln/>
        </p:spPr>
        <p:txBody>
          <a:bodyPr/>
          <a:lstStyle/>
          <a:p>
            <a:endParaRPr lang="fr-BE"/>
          </a:p>
        </p:txBody>
      </p:sp>
      <p:sp>
        <p:nvSpPr>
          <p:cNvPr id="9" name="Shape 5"/>
          <p:cNvSpPr/>
          <p:nvPr/>
        </p:nvSpPr>
        <p:spPr>
          <a:xfrm>
            <a:off x="642938" y="2746018"/>
            <a:ext cx="28575" cy="857250"/>
          </a:xfrm>
          <a:prstGeom prst="rect">
            <a:avLst/>
          </a:prstGeom>
          <a:solidFill>
            <a:srgbClr val="FFFFFF"/>
          </a:solidFill>
          <a:ln/>
        </p:spPr>
        <p:txBody>
          <a:bodyPr/>
          <a:lstStyle/>
          <a:p>
            <a:endParaRPr lang="fr-BE"/>
          </a:p>
        </p:txBody>
      </p:sp>
      <p:sp>
        <p:nvSpPr>
          <p:cNvPr id="10" name="Text 6"/>
          <p:cNvSpPr/>
          <p:nvPr/>
        </p:nvSpPr>
        <p:spPr>
          <a:xfrm>
            <a:off x="642938" y="2746018"/>
            <a:ext cx="2190731" cy="857250"/>
          </a:xfrm>
          <a:prstGeom prst="rect">
            <a:avLst/>
          </a:prstGeom>
          <a:noFill/>
          <a:ln/>
        </p:spPr>
        <p:txBody>
          <a:bodyPr wrap="square" lIns="127508" tIns="127508" rIns="127508" bIns="0" rtlCol="0" anchor="t">
            <a:spAutoFit/>
          </a:bodyPr>
          <a:lstStyle/>
          <a:p>
            <a:pPr marL="0" indent="0" algn="l">
              <a:lnSpc>
                <a:spcPct val="120000"/>
              </a:lnSpc>
              <a:buNone/>
            </a:pPr>
            <a:r>
              <a:rPr lang="en-US" sz="700" b="1" dirty="0">
                <a:solidFill>
                  <a:srgbClr val="FFFFFF"/>
                </a:solidFill>
                <a:latin typeface="Space Grotesk Bold" pitchFamily="34" charset="0"/>
                <a:ea typeface="Space Grotesk Bold" pitchFamily="34" charset="-122"/>
                <a:cs typeface="Space Grotesk Bold" pitchFamily="34" charset="-120"/>
              </a:rPr>
              <a:t>Exemple :</a:t>
            </a:r>
            <a:r>
              <a:rPr lang="en-US" sz="750" dirty="0">
                <a:solidFill>
                  <a:srgbClr val="FFFFFF"/>
                </a:solidFill>
                <a:latin typeface="Space Grotesk" pitchFamily="34" charset="0"/>
                <a:ea typeface="Space Grotesk" pitchFamily="34" charset="-122"/>
                <a:cs typeface="Space Grotesk" pitchFamily="34" charset="-120"/>
              </a:rPr>
              <a:t xml:space="preserve"> Le vaccin RRO (vivant atténué) est formellement contre-indiqué chez un enfant immunodéprimé sévère. Un avis médical écrit est obligatoire avant toute décision.</a:t>
            </a:r>
            <a:endParaRPr lang="en-US" sz="750" dirty="0"/>
          </a:p>
        </p:txBody>
      </p:sp>
      <p:sp>
        <p:nvSpPr>
          <p:cNvPr id="11" name="Shape 7"/>
          <p:cNvSpPr/>
          <p:nvPr/>
        </p:nvSpPr>
        <p:spPr>
          <a:xfrm>
            <a:off x="3262294" y="1005483"/>
            <a:ext cx="2619384" cy="3280767"/>
          </a:xfrm>
          <a:prstGeom prst="rect">
            <a:avLst/>
          </a:prstGeom>
          <a:solidFill>
            <a:srgbClr val="8A2BE2"/>
          </a:solidFill>
          <a:ln/>
        </p:spPr>
        <p:txBody>
          <a:bodyPr/>
          <a:lstStyle/>
          <a:p>
            <a:endParaRPr lang="fr-BE"/>
          </a:p>
        </p:txBody>
      </p:sp>
      <p:pic>
        <p:nvPicPr>
          <p:cNvPr id="12" name="Image 2" descr="preencoded.png"/>
          <p:cNvPicPr>
            <a:picLocks noChangeAspect="1"/>
          </p:cNvPicPr>
          <p:nvPr/>
        </p:nvPicPr>
        <p:blipFill>
          <a:blip r:embed="rId5"/>
          <a:stretch>
            <a:fillRect/>
          </a:stretch>
        </p:blipFill>
        <p:spPr>
          <a:xfrm>
            <a:off x="3476606" y="1328738"/>
            <a:ext cx="342900" cy="342900"/>
          </a:xfrm>
          <a:prstGeom prst="rect">
            <a:avLst/>
          </a:prstGeom>
        </p:spPr>
      </p:pic>
      <p:sp>
        <p:nvSpPr>
          <p:cNvPr id="13" name="Text 8"/>
          <p:cNvSpPr/>
          <p:nvPr/>
        </p:nvSpPr>
        <p:spPr>
          <a:xfrm>
            <a:off x="3476606" y="1871663"/>
            <a:ext cx="2190759" cy="222879"/>
          </a:xfrm>
          <a:prstGeom prst="rect">
            <a:avLst/>
          </a:prstGeom>
          <a:noFill/>
          <a:ln/>
        </p:spPr>
        <p:txBody>
          <a:bodyPr wrap="none" lIns="0" tIns="0" rIns="0" bIns="0" rtlCol="0" anchor="t">
            <a:spAutoFit/>
          </a:bodyPr>
          <a:lstStyle/>
          <a:p>
            <a:pPr marL="0" indent="0" algn="l">
              <a:lnSpc>
                <a:spcPct val="104000"/>
              </a:lnSpc>
              <a:buNone/>
            </a:pPr>
            <a:r>
              <a:rPr lang="en-US" sz="1200" b="1" kern="0" spc="1" dirty="0">
                <a:solidFill>
                  <a:srgbClr val="FFFFFF"/>
                </a:solidFill>
                <a:latin typeface="Space Grotesk Bold" pitchFamily="34" charset="0"/>
                <a:ea typeface="Space Grotesk Bold" pitchFamily="34" charset="-122"/>
                <a:cs typeface="Space Grotesk Bold" pitchFamily="34" charset="-120"/>
              </a:rPr>
              <a:t>ADAPTÉ</a:t>
            </a:r>
            <a:endParaRPr lang="en-US" sz="1200" dirty="0"/>
          </a:p>
        </p:txBody>
      </p:sp>
      <p:sp>
        <p:nvSpPr>
          <p:cNvPr id="14" name="Text 9"/>
          <p:cNvSpPr/>
          <p:nvPr/>
        </p:nvSpPr>
        <p:spPr>
          <a:xfrm>
            <a:off x="3476606" y="2237417"/>
            <a:ext cx="2190759" cy="365727"/>
          </a:xfrm>
          <a:prstGeom prst="rect">
            <a:avLst/>
          </a:prstGeom>
          <a:noFill/>
          <a:ln/>
        </p:spPr>
        <p:txBody>
          <a:bodyPr wrap="square" lIns="0" tIns="0" rIns="0" bIns="0" rtlCol="0" anchor="t">
            <a:spAutoFit/>
          </a:bodyPr>
          <a:lstStyle/>
          <a:p>
            <a:pPr marL="0" indent="0" algn="l">
              <a:lnSpc>
                <a:spcPct val="128000"/>
              </a:lnSpc>
              <a:buNone/>
            </a:pPr>
            <a:r>
              <a:rPr lang="en-US" sz="800" dirty="0">
                <a:solidFill>
                  <a:srgbClr val="FFFFFF"/>
                </a:solidFill>
                <a:latin typeface="Space Grotesk SemiBold" pitchFamily="34" charset="0"/>
                <a:ea typeface="Space Grotesk SemiBold" pitchFamily="34" charset="-122"/>
                <a:cs typeface="Space Grotesk SemiBold" pitchFamily="34" charset="-120"/>
              </a:rPr>
              <a:t>Le schéma vaccinal standard doit être modifié.</a:t>
            </a:r>
            <a:endParaRPr lang="en-US" sz="800" dirty="0"/>
          </a:p>
        </p:txBody>
      </p:sp>
      <p:sp>
        <p:nvSpPr>
          <p:cNvPr id="15" name="Shape 10"/>
          <p:cNvSpPr/>
          <p:nvPr/>
        </p:nvSpPr>
        <p:spPr>
          <a:xfrm>
            <a:off x="3476606" y="2746018"/>
            <a:ext cx="2190759" cy="857250"/>
          </a:xfrm>
          <a:prstGeom prst="rect">
            <a:avLst/>
          </a:prstGeom>
          <a:solidFill>
            <a:srgbClr val="FFFFFF">
              <a:alpha val="10000"/>
            </a:srgbClr>
          </a:solidFill>
          <a:ln/>
        </p:spPr>
        <p:txBody>
          <a:bodyPr/>
          <a:lstStyle/>
          <a:p>
            <a:endParaRPr lang="fr-BE"/>
          </a:p>
        </p:txBody>
      </p:sp>
      <p:sp>
        <p:nvSpPr>
          <p:cNvPr id="16" name="Shape 11"/>
          <p:cNvSpPr/>
          <p:nvPr/>
        </p:nvSpPr>
        <p:spPr>
          <a:xfrm>
            <a:off x="3476606" y="2746018"/>
            <a:ext cx="28575" cy="857250"/>
          </a:xfrm>
          <a:prstGeom prst="rect">
            <a:avLst/>
          </a:prstGeom>
          <a:solidFill>
            <a:srgbClr val="FFFFFF"/>
          </a:solidFill>
          <a:ln/>
        </p:spPr>
        <p:txBody>
          <a:bodyPr/>
          <a:lstStyle/>
          <a:p>
            <a:endParaRPr lang="fr-BE"/>
          </a:p>
        </p:txBody>
      </p:sp>
      <p:sp>
        <p:nvSpPr>
          <p:cNvPr id="17" name="Text 12"/>
          <p:cNvSpPr/>
          <p:nvPr/>
        </p:nvSpPr>
        <p:spPr>
          <a:xfrm>
            <a:off x="3476606" y="2746018"/>
            <a:ext cx="2190759" cy="857250"/>
          </a:xfrm>
          <a:prstGeom prst="rect">
            <a:avLst/>
          </a:prstGeom>
          <a:noFill/>
          <a:ln/>
        </p:spPr>
        <p:txBody>
          <a:bodyPr wrap="square" lIns="127508" tIns="127508" rIns="127508" bIns="0" rtlCol="0" anchor="t">
            <a:spAutoFit/>
          </a:bodyPr>
          <a:lstStyle/>
          <a:p>
            <a:pPr marL="0" indent="0" algn="l">
              <a:lnSpc>
                <a:spcPct val="120000"/>
              </a:lnSpc>
              <a:buNone/>
            </a:pPr>
            <a:r>
              <a:rPr lang="en-US" sz="700" b="1" dirty="0">
                <a:solidFill>
                  <a:srgbClr val="FFFFFF"/>
                </a:solidFill>
                <a:latin typeface="Space Grotesk Bold" pitchFamily="34" charset="0"/>
                <a:ea typeface="Space Grotesk Bold" pitchFamily="34" charset="-122"/>
                <a:cs typeface="Space Grotesk Bold" pitchFamily="34" charset="-120"/>
              </a:rPr>
              <a:t>Exemple :</a:t>
            </a:r>
            <a:r>
              <a:rPr lang="en-US" sz="750" dirty="0">
                <a:solidFill>
                  <a:srgbClr val="FFFFFF"/>
                </a:solidFill>
                <a:latin typeface="Space Grotesk" pitchFamily="34" charset="0"/>
                <a:ea typeface="Space Grotesk" pitchFamily="34" charset="-122"/>
                <a:cs typeface="Space Grotesk" pitchFamily="34" charset="-120"/>
              </a:rPr>
              <a:t xml:space="preserve"> Un enfant prématuré reçoit 4 doses de pneumocoque au lieu de 3. Un enfant immunodéprimé peut nécessiter une sérologie post-vaccinale pour vérifier la protection réelle.</a:t>
            </a:r>
            <a:endParaRPr lang="en-US" sz="750" dirty="0"/>
          </a:p>
        </p:txBody>
      </p:sp>
      <p:sp>
        <p:nvSpPr>
          <p:cNvPr id="18" name="Shape 13"/>
          <p:cNvSpPr/>
          <p:nvPr/>
        </p:nvSpPr>
        <p:spPr>
          <a:xfrm>
            <a:off x="6095991" y="1005483"/>
            <a:ext cx="2619356" cy="3280767"/>
          </a:xfrm>
          <a:prstGeom prst="rect">
            <a:avLst/>
          </a:prstGeom>
          <a:solidFill>
            <a:srgbClr val="00509E"/>
          </a:solidFill>
          <a:ln/>
        </p:spPr>
        <p:txBody>
          <a:bodyPr/>
          <a:lstStyle/>
          <a:p>
            <a:endParaRPr lang="fr-BE"/>
          </a:p>
        </p:txBody>
      </p:sp>
      <p:pic>
        <p:nvPicPr>
          <p:cNvPr id="19" name="Image 3" descr="preencoded.png"/>
          <p:cNvPicPr>
            <a:picLocks noChangeAspect="1"/>
          </p:cNvPicPr>
          <p:nvPr/>
        </p:nvPicPr>
        <p:blipFill>
          <a:blip r:embed="rId6"/>
          <a:stretch>
            <a:fillRect/>
          </a:stretch>
        </p:blipFill>
        <p:spPr>
          <a:xfrm>
            <a:off x="6310303" y="1328738"/>
            <a:ext cx="342900" cy="342900"/>
          </a:xfrm>
          <a:prstGeom prst="rect">
            <a:avLst/>
          </a:prstGeom>
        </p:spPr>
      </p:pic>
      <p:sp>
        <p:nvSpPr>
          <p:cNvPr id="20" name="Text 14"/>
          <p:cNvSpPr/>
          <p:nvPr/>
        </p:nvSpPr>
        <p:spPr>
          <a:xfrm>
            <a:off x="6310303" y="1871663"/>
            <a:ext cx="2190731" cy="222879"/>
          </a:xfrm>
          <a:prstGeom prst="rect">
            <a:avLst/>
          </a:prstGeom>
          <a:noFill/>
          <a:ln/>
        </p:spPr>
        <p:txBody>
          <a:bodyPr wrap="none" lIns="0" tIns="0" rIns="0" bIns="0" rtlCol="0" anchor="t">
            <a:spAutoFit/>
          </a:bodyPr>
          <a:lstStyle/>
          <a:p>
            <a:pPr marL="0" indent="0" algn="l">
              <a:lnSpc>
                <a:spcPct val="104000"/>
              </a:lnSpc>
              <a:buNone/>
            </a:pPr>
            <a:r>
              <a:rPr lang="en-US" sz="1200" b="1" kern="0" spc="1" dirty="0">
                <a:solidFill>
                  <a:srgbClr val="FFFFFF"/>
                </a:solidFill>
                <a:latin typeface="Space Grotesk Bold" pitchFamily="34" charset="0"/>
                <a:ea typeface="Space Grotesk Bold" pitchFamily="34" charset="-122"/>
                <a:cs typeface="Space Grotesk Bold" pitchFamily="34" charset="-120"/>
              </a:rPr>
              <a:t>RECOMMANDÉ</a:t>
            </a:r>
            <a:endParaRPr lang="en-US" sz="1200" dirty="0"/>
          </a:p>
        </p:txBody>
      </p:sp>
      <p:sp>
        <p:nvSpPr>
          <p:cNvPr id="21" name="Text 15"/>
          <p:cNvSpPr/>
          <p:nvPr/>
        </p:nvSpPr>
        <p:spPr>
          <a:xfrm>
            <a:off x="6310303" y="2237417"/>
            <a:ext cx="2190731" cy="365727"/>
          </a:xfrm>
          <a:prstGeom prst="rect">
            <a:avLst/>
          </a:prstGeom>
          <a:noFill/>
          <a:ln/>
        </p:spPr>
        <p:txBody>
          <a:bodyPr wrap="square" lIns="0" tIns="0" rIns="0" bIns="0" rtlCol="0" anchor="t">
            <a:spAutoFit/>
          </a:bodyPr>
          <a:lstStyle/>
          <a:p>
            <a:pPr marL="0" indent="0" algn="l">
              <a:lnSpc>
                <a:spcPct val="128000"/>
              </a:lnSpc>
              <a:buNone/>
            </a:pPr>
            <a:r>
              <a:rPr lang="en-US" sz="800" dirty="0">
                <a:solidFill>
                  <a:srgbClr val="FFFFFF"/>
                </a:solidFill>
                <a:latin typeface="Space Grotesk SemiBold" pitchFamily="34" charset="0"/>
                <a:ea typeface="Space Grotesk SemiBold" pitchFamily="34" charset="-122"/>
                <a:cs typeface="Space Grotesk SemiBold" pitchFamily="34" charset="-120"/>
              </a:rPr>
              <a:t>Un vaccin non obligatoire est fortement conseillé pour ce profil.</a:t>
            </a:r>
            <a:endParaRPr lang="en-US" sz="800" dirty="0"/>
          </a:p>
        </p:txBody>
      </p:sp>
      <p:sp>
        <p:nvSpPr>
          <p:cNvPr id="22" name="Shape 16"/>
          <p:cNvSpPr/>
          <p:nvPr/>
        </p:nvSpPr>
        <p:spPr>
          <a:xfrm>
            <a:off x="6310303" y="2746018"/>
            <a:ext cx="2190731" cy="857250"/>
          </a:xfrm>
          <a:prstGeom prst="rect">
            <a:avLst/>
          </a:prstGeom>
          <a:solidFill>
            <a:srgbClr val="FFFFFF">
              <a:alpha val="10000"/>
            </a:srgbClr>
          </a:solidFill>
          <a:ln/>
        </p:spPr>
        <p:txBody>
          <a:bodyPr/>
          <a:lstStyle/>
          <a:p>
            <a:endParaRPr lang="fr-BE"/>
          </a:p>
        </p:txBody>
      </p:sp>
      <p:sp>
        <p:nvSpPr>
          <p:cNvPr id="23" name="Shape 17"/>
          <p:cNvSpPr/>
          <p:nvPr/>
        </p:nvSpPr>
        <p:spPr>
          <a:xfrm>
            <a:off x="6310303" y="2746018"/>
            <a:ext cx="28575" cy="857250"/>
          </a:xfrm>
          <a:prstGeom prst="rect">
            <a:avLst/>
          </a:prstGeom>
          <a:solidFill>
            <a:srgbClr val="FFFFFF"/>
          </a:solidFill>
          <a:ln/>
        </p:spPr>
        <p:txBody>
          <a:bodyPr/>
          <a:lstStyle/>
          <a:p>
            <a:endParaRPr lang="fr-BE"/>
          </a:p>
        </p:txBody>
      </p:sp>
      <p:sp>
        <p:nvSpPr>
          <p:cNvPr id="24" name="Text 18"/>
          <p:cNvSpPr/>
          <p:nvPr/>
        </p:nvSpPr>
        <p:spPr>
          <a:xfrm>
            <a:off x="6310303" y="2746018"/>
            <a:ext cx="2190731" cy="857250"/>
          </a:xfrm>
          <a:prstGeom prst="rect">
            <a:avLst/>
          </a:prstGeom>
          <a:noFill/>
          <a:ln/>
        </p:spPr>
        <p:txBody>
          <a:bodyPr wrap="square" lIns="127508" tIns="127508" rIns="127508" bIns="0" rtlCol="0" anchor="t">
            <a:spAutoFit/>
          </a:bodyPr>
          <a:lstStyle/>
          <a:p>
            <a:pPr marL="0" indent="0" algn="l">
              <a:lnSpc>
                <a:spcPct val="120000"/>
              </a:lnSpc>
              <a:buNone/>
            </a:pPr>
            <a:r>
              <a:rPr lang="en-US" sz="700" b="1" dirty="0">
                <a:solidFill>
                  <a:srgbClr val="FFFFFF"/>
                </a:solidFill>
                <a:latin typeface="Space Grotesk Bold" pitchFamily="34" charset="0"/>
                <a:ea typeface="Space Grotesk Bold" pitchFamily="34" charset="-122"/>
                <a:cs typeface="Space Grotesk Bold" pitchFamily="34" charset="-120"/>
              </a:rPr>
              <a:t>Exemple :</a:t>
            </a:r>
            <a:r>
              <a:rPr lang="en-US" sz="750" dirty="0">
                <a:solidFill>
                  <a:srgbClr val="FFFFFF"/>
                </a:solidFill>
                <a:latin typeface="Space Grotesk" pitchFamily="34" charset="0"/>
                <a:ea typeface="Space Grotesk" pitchFamily="34" charset="-122"/>
                <a:cs typeface="Space Grotesk" pitchFamily="34" charset="-120"/>
              </a:rPr>
              <a:t xml:space="preserve"> Le vaccin contre la grippe est recommandé dès 6 mois pour un enfant porteur d'une cardiopathie congénitale.</a:t>
            </a:r>
            <a:endParaRPr lang="en-US" sz="750" dirty="0"/>
          </a:p>
        </p:txBody>
      </p:sp>
      <p:sp>
        <p:nvSpPr>
          <p:cNvPr id="25" name="Shape 19"/>
          <p:cNvSpPr/>
          <p:nvPr/>
        </p:nvSpPr>
        <p:spPr>
          <a:xfrm>
            <a:off x="0" y="4572000"/>
            <a:ext cx="9144000" cy="571500"/>
          </a:xfrm>
          <a:prstGeom prst="rect">
            <a:avLst/>
          </a:prstGeom>
          <a:solidFill>
            <a:srgbClr val="F8F9FA"/>
          </a:solidFill>
          <a:ln/>
        </p:spPr>
        <p:txBody>
          <a:bodyPr/>
          <a:lstStyle/>
          <a:p>
            <a:endParaRPr lang="fr-BE"/>
          </a:p>
        </p:txBody>
      </p:sp>
      <p:sp>
        <p:nvSpPr>
          <p:cNvPr id="26" name="Shape 20"/>
          <p:cNvSpPr/>
          <p:nvPr/>
        </p:nvSpPr>
        <p:spPr>
          <a:xfrm>
            <a:off x="0" y="4572000"/>
            <a:ext cx="9144000" cy="28575"/>
          </a:xfrm>
          <a:prstGeom prst="rect">
            <a:avLst/>
          </a:prstGeom>
          <a:solidFill>
            <a:srgbClr val="00A896"/>
          </a:solidFill>
          <a:ln/>
        </p:spPr>
        <p:txBody>
          <a:bodyPr/>
          <a:lstStyle/>
          <a:p>
            <a:endParaRPr lang="fr-BE"/>
          </a:p>
        </p:txBody>
      </p:sp>
      <p:pic>
        <p:nvPicPr>
          <p:cNvPr id="27" name="Image 4" descr="preencoded.png"/>
          <p:cNvPicPr>
            <a:picLocks noChangeAspect="1"/>
          </p:cNvPicPr>
          <p:nvPr/>
        </p:nvPicPr>
        <p:blipFill>
          <a:blip r:embed="rId7"/>
          <a:stretch>
            <a:fillRect/>
          </a:stretch>
        </p:blipFill>
        <p:spPr>
          <a:xfrm>
            <a:off x="428625" y="4843463"/>
            <a:ext cx="192881" cy="171450"/>
          </a:xfrm>
          <a:prstGeom prst="rect">
            <a:avLst/>
          </a:prstGeom>
        </p:spPr>
      </p:pic>
      <p:sp>
        <p:nvSpPr>
          <p:cNvPr id="28" name="Text 21"/>
          <p:cNvSpPr/>
          <p:nvPr/>
        </p:nvSpPr>
        <p:spPr>
          <a:xfrm>
            <a:off x="728663" y="4847034"/>
            <a:ext cx="6100763" cy="164306"/>
          </a:xfrm>
          <a:prstGeom prst="rect">
            <a:avLst/>
          </a:prstGeom>
          <a:noFill/>
          <a:ln/>
        </p:spPr>
        <p:txBody>
          <a:bodyPr wrap="square" lIns="0" tIns="0" rIns="0" bIns="0" rtlCol="0" anchor="t">
            <a:spAutoFit/>
          </a:bodyPr>
          <a:lstStyle/>
          <a:p>
            <a:pPr marL="0" indent="0" algn="l">
              <a:buNone/>
            </a:pPr>
            <a:r>
              <a:rPr lang="en-US" sz="900" b="1" dirty="0">
                <a:solidFill>
                  <a:srgbClr val="4A235A"/>
                </a:solidFill>
                <a:latin typeface="Space Grotesk Bold" pitchFamily="34" charset="0"/>
                <a:ea typeface="Space Grotesk Bold" pitchFamily="34" charset="-122"/>
                <a:cs typeface="Space Grotesk Bold" pitchFamily="34" charset="-120"/>
              </a:rPr>
              <a:t>Règle d'or :</a:t>
            </a:r>
            <a:r>
              <a:rPr lang="en-US" sz="900" dirty="0">
                <a:solidFill>
                  <a:srgbClr val="1A1A1A"/>
                </a:solidFill>
                <a:latin typeface="Space Grotesk SemiBold" pitchFamily="34" charset="0"/>
                <a:ea typeface="Space Grotesk SemiBold" pitchFamily="34" charset="-122"/>
                <a:cs typeface="Space Grotesk SemiBold" pitchFamily="34" charset="-120"/>
              </a:rPr>
              <a:t xml:space="preserve"> En cas de doute, consultez toujours l'onglet "Guide Protocoles Médicaux" avant d'agir.</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628650" y="459879"/>
            <a:ext cx="207169" cy="228600"/>
          </a:xfrm>
          <a:prstGeom prst="rect">
            <a:avLst/>
          </a:prstGeom>
        </p:spPr>
      </p:pic>
      <p:sp>
        <p:nvSpPr>
          <p:cNvPr id="4" name="Text 0"/>
          <p:cNvSpPr/>
          <p:nvPr/>
        </p:nvSpPr>
        <p:spPr>
          <a:xfrm>
            <a:off x="942975" y="428625"/>
            <a:ext cx="7052667" cy="291108"/>
          </a:xfrm>
          <a:prstGeom prst="rect">
            <a:avLst/>
          </a:prstGeom>
          <a:noFill/>
          <a:ln/>
        </p:spPr>
        <p:txBody>
          <a:bodyPr wrap="square" lIns="0"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PRÉMATURÉ : VACCINER SELON L'ÂGE RÉEL, PAS L'ÂGE CORRIGÉ</a:t>
            </a:r>
            <a:endParaRPr lang="en-US" sz="1600" dirty="0"/>
          </a:p>
        </p:txBody>
      </p:sp>
      <p:sp>
        <p:nvSpPr>
          <p:cNvPr id="5" name="Shape 1"/>
          <p:cNvSpPr/>
          <p:nvPr/>
        </p:nvSpPr>
        <p:spPr>
          <a:xfrm>
            <a:off x="0" y="919758"/>
            <a:ext cx="9144000" cy="1285875"/>
          </a:xfrm>
          <a:prstGeom prst="rect">
            <a:avLst/>
          </a:prstGeom>
          <a:solidFill>
            <a:srgbClr val="4A235A"/>
          </a:solidFill>
          <a:ln/>
        </p:spPr>
        <p:txBody>
          <a:bodyPr/>
          <a:lstStyle/>
          <a:p>
            <a:endParaRPr lang="fr-BE"/>
          </a:p>
        </p:txBody>
      </p:sp>
      <p:sp>
        <p:nvSpPr>
          <p:cNvPr id="6" name="Text 2"/>
          <p:cNvSpPr/>
          <p:nvPr/>
        </p:nvSpPr>
        <p:spPr>
          <a:xfrm>
            <a:off x="428625" y="1062633"/>
            <a:ext cx="1612702" cy="126802"/>
          </a:xfrm>
          <a:prstGeom prst="rect">
            <a:avLst/>
          </a:prstGeom>
          <a:noFill/>
          <a:ln/>
        </p:spPr>
        <p:txBody>
          <a:bodyPr wrap="square" lIns="0" tIns="0" rIns="0" bIns="0" rtlCol="0" anchor="t">
            <a:spAutoFit/>
          </a:bodyPr>
          <a:lstStyle/>
          <a:p>
            <a:pPr marL="0" indent="0" algn="l">
              <a:buNone/>
            </a:pPr>
            <a:r>
              <a:rPr lang="en-US" sz="700" b="1" kern="0" spc="2" dirty="0">
                <a:solidFill>
                  <a:srgbClr val="00A896"/>
                </a:solidFill>
                <a:latin typeface="Space Grotesk Bold" pitchFamily="34" charset="0"/>
                <a:ea typeface="Space Grotesk Bold" pitchFamily="34" charset="-122"/>
                <a:cs typeface="Space Grotesk Bold" pitchFamily="34" charset="-120"/>
              </a:rPr>
              <a:t>LE PRINCIPE FONDAMENTAL</a:t>
            </a:r>
            <a:endParaRPr lang="en-US" sz="700" dirty="0"/>
          </a:p>
        </p:txBody>
      </p:sp>
      <p:sp>
        <p:nvSpPr>
          <p:cNvPr id="7" name="Text 3"/>
          <p:cNvSpPr/>
          <p:nvPr/>
        </p:nvSpPr>
        <p:spPr>
          <a:xfrm>
            <a:off x="428625" y="1519833"/>
            <a:ext cx="8286750" cy="514350"/>
          </a:xfrm>
          <a:prstGeom prst="rect">
            <a:avLst/>
          </a:prstGeom>
          <a:noFill/>
          <a:ln/>
        </p:spPr>
        <p:txBody>
          <a:bodyPr wrap="square" lIns="255143" tIns="0" rIns="0" bIns="0" rtlCol="0" anchor="t">
            <a:spAutoFit/>
          </a:bodyPr>
          <a:lstStyle/>
          <a:p>
            <a:pPr marL="0" indent="0" algn="l">
              <a:lnSpc>
                <a:spcPct val="120000"/>
              </a:lnSpc>
              <a:buNone/>
            </a:pPr>
            <a:r>
              <a:rPr lang="en-US" sz="1200" dirty="0">
                <a:solidFill>
                  <a:srgbClr val="FFFFFF"/>
                </a:solidFill>
                <a:latin typeface="Space Grotesk SemiBold" pitchFamily="34" charset="0"/>
                <a:ea typeface="Space Grotesk SemiBold" pitchFamily="34" charset="-122"/>
                <a:cs typeface="Space Grotesk SemiBold" pitchFamily="34" charset="-120"/>
              </a:rPr>
              <a:t>Un bébé né à 28 semaines d'aménorrhée reçoit ses premiers vaccins à 2 mois de vie réelle, même si son âge corrigé est encore négatif.</a:t>
            </a:r>
            <a:endParaRPr lang="en-US" sz="1200" dirty="0"/>
          </a:p>
        </p:txBody>
      </p:sp>
      <p:sp>
        <p:nvSpPr>
          <p:cNvPr id="8" name="Shape 4"/>
          <p:cNvSpPr/>
          <p:nvPr/>
        </p:nvSpPr>
        <p:spPr>
          <a:xfrm>
            <a:off x="428625" y="2491383"/>
            <a:ext cx="3200400" cy="2223492"/>
          </a:xfrm>
          <a:prstGeom prst="rect">
            <a:avLst/>
          </a:prstGeom>
          <a:solidFill>
            <a:srgbClr val="F8F9FA"/>
          </a:solidFill>
          <a:ln/>
        </p:spPr>
        <p:txBody>
          <a:bodyPr/>
          <a:lstStyle/>
          <a:p>
            <a:endParaRPr lang="fr-BE"/>
          </a:p>
        </p:txBody>
      </p:sp>
      <p:sp>
        <p:nvSpPr>
          <p:cNvPr id="9" name="Shape 5"/>
          <p:cNvSpPr/>
          <p:nvPr/>
        </p:nvSpPr>
        <p:spPr>
          <a:xfrm>
            <a:off x="428625" y="2491383"/>
            <a:ext cx="3200400" cy="28575"/>
          </a:xfrm>
          <a:prstGeom prst="rect">
            <a:avLst/>
          </a:prstGeom>
          <a:solidFill>
            <a:srgbClr val="00A896"/>
          </a:solidFill>
          <a:ln/>
        </p:spPr>
        <p:txBody>
          <a:bodyPr/>
          <a:lstStyle/>
          <a:p>
            <a:endParaRPr lang="fr-BE"/>
          </a:p>
        </p:txBody>
      </p:sp>
      <p:pic>
        <p:nvPicPr>
          <p:cNvPr id="10" name="Image 2" descr="preencoded.png"/>
          <p:cNvPicPr>
            <a:picLocks noChangeAspect="1"/>
          </p:cNvPicPr>
          <p:nvPr/>
        </p:nvPicPr>
        <p:blipFill>
          <a:blip r:embed="rId5"/>
          <a:stretch>
            <a:fillRect/>
          </a:stretch>
        </p:blipFill>
        <p:spPr>
          <a:xfrm>
            <a:off x="642938" y="2711053"/>
            <a:ext cx="214313" cy="171450"/>
          </a:xfrm>
          <a:prstGeom prst="rect">
            <a:avLst/>
          </a:prstGeom>
        </p:spPr>
      </p:pic>
      <p:sp>
        <p:nvSpPr>
          <p:cNvPr id="11" name="Text 6"/>
          <p:cNvSpPr/>
          <p:nvPr/>
        </p:nvSpPr>
        <p:spPr>
          <a:xfrm>
            <a:off x="964406" y="2705695"/>
            <a:ext cx="1178719" cy="182166"/>
          </a:xfrm>
          <a:prstGeom prst="rect">
            <a:avLst/>
          </a:prstGeom>
          <a:noFill/>
          <a:ln/>
        </p:spPr>
        <p:txBody>
          <a:bodyPr wrap="non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Ce que l'outil fait</a:t>
            </a:r>
            <a:endParaRPr lang="en-US" sz="1000" dirty="0"/>
          </a:p>
        </p:txBody>
      </p:sp>
      <p:sp>
        <p:nvSpPr>
          <p:cNvPr id="12" name="Text 7"/>
          <p:cNvSpPr/>
          <p:nvPr/>
        </p:nvSpPr>
        <p:spPr>
          <a:xfrm>
            <a:off x="642938" y="3030736"/>
            <a:ext cx="2771775"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Il calcule automatiquement les dates d'échéance à partir de la </a:t>
            </a:r>
            <a:r>
              <a:rPr lang="en-US" sz="800" b="1" dirty="0">
                <a:solidFill>
                  <a:srgbClr val="4A235A"/>
                </a:solidFill>
                <a:latin typeface="Space Grotesk Bold" pitchFamily="34" charset="0"/>
                <a:ea typeface="Space Grotesk Bold" pitchFamily="34" charset="-122"/>
                <a:cs typeface="Space Grotesk Bold" pitchFamily="34" charset="-120"/>
              </a:rPr>
              <a:t>date de naissance réelle</a:t>
            </a:r>
            <a:r>
              <a:rPr lang="en-US" sz="850" dirty="0">
                <a:solidFill>
                  <a:srgbClr val="333333"/>
                </a:solidFill>
                <a:latin typeface="Space Grotesk" pitchFamily="34" charset="0"/>
                <a:ea typeface="Space Grotesk" pitchFamily="34" charset="-122"/>
                <a:cs typeface="Space Grotesk" pitchFamily="34" charset="-120"/>
              </a:rPr>
              <a:t>, sans appliquer aucune correction. Les alertes sont générées sur cette base stricte.</a:t>
            </a:r>
            <a:endParaRPr lang="en-US" sz="850" dirty="0"/>
          </a:p>
        </p:txBody>
      </p:sp>
      <p:sp>
        <p:nvSpPr>
          <p:cNvPr id="13" name="Shape 8"/>
          <p:cNvSpPr/>
          <p:nvPr/>
        </p:nvSpPr>
        <p:spPr>
          <a:xfrm>
            <a:off x="3914775" y="2491383"/>
            <a:ext cx="4800600" cy="2223492"/>
          </a:xfrm>
          <a:prstGeom prst="rect">
            <a:avLst/>
          </a:prstGeom>
          <a:solidFill>
            <a:srgbClr val="F8F9FA"/>
          </a:solidFill>
          <a:ln/>
        </p:spPr>
        <p:txBody>
          <a:bodyPr/>
          <a:lstStyle/>
          <a:p>
            <a:endParaRPr lang="fr-BE"/>
          </a:p>
        </p:txBody>
      </p:sp>
      <p:sp>
        <p:nvSpPr>
          <p:cNvPr id="14" name="Shape 9"/>
          <p:cNvSpPr/>
          <p:nvPr/>
        </p:nvSpPr>
        <p:spPr>
          <a:xfrm>
            <a:off x="3914775" y="2491383"/>
            <a:ext cx="4800600" cy="28575"/>
          </a:xfrm>
          <a:prstGeom prst="rect">
            <a:avLst/>
          </a:prstGeom>
          <a:solidFill>
            <a:srgbClr val="4A235A"/>
          </a:solidFill>
          <a:ln/>
        </p:spPr>
        <p:txBody>
          <a:bodyPr/>
          <a:lstStyle/>
          <a:p>
            <a:endParaRPr lang="fr-BE"/>
          </a:p>
        </p:txBody>
      </p:sp>
      <p:pic>
        <p:nvPicPr>
          <p:cNvPr id="15" name="Image 3" descr="preencoded.png"/>
          <p:cNvPicPr>
            <a:picLocks noChangeAspect="1"/>
          </p:cNvPicPr>
          <p:nvPr/>
        </p:nvPicPr>
        <p:blipFill>
          <a:blip r:embed="rId6"/>
          <a:stretch>
            <a:fillRect/>
          </a:stretch>
        </p:blipFill>
        <p:spPr>
          <a:xfrm>
            <a:off x="4129088" y="2711053"/>
            <a:ext cx="171450" cy="171450"/>
          </a:xfrm>
          <a:prstGeom prst="rect">
            <a:avLst/>
          </a:prstGeom>
        </p:spPr>
      </p:pic>
      <p:sp>
        <p:nvSpPr>
          <p:cNvPr id="16" name="Text 10"/>
          <p:cNvSpPr/>
          <p:nvPr/>
        </p:nvSpPr>
        <p:spPr>
          <a:xfrm>
            <a:off x="4407694" y="2705695"/>
            <a:ext cx="1943100" cy="182166"/>
          </a:xfrm>
          <a:prstGeom prst="rect">
            <a:avLst/>
          </a:prstGeom>
          <a:noFill/>
          <a:ln/>
        </p:spPr>
        <p:txBody>
          <a:bodyPr wrap="square" lIns="0" tIns="0" rIns="0" bIns="0" rtlCol="0" anchor="t">
            <a:spAutoFit/>
          </a:bodyPr>
          <a:lstStyle/>
          <a:p>
            <a:pPr marL="0" indent="0" algn="l">
              <a:buNone/>
            </a:pPr>
            <a:r>
              <a:rPr lang="en-US" sz="1000" b="1" dirty="0">
                <a:solidFill>
                  <a:srgbClr val="1A1A1A"/>
                </a:solidFill>
                <a:latin typeface="Space Grotesk Bold" pitchFamily="34" charset="0"/>
                <a:ea typeface="Space Grotesk Bold" pitchFamily="34" charset="-122"/>
                <a:cs typeface="Space Grotesk Bold" pitchFamily="34" charset="-120"/>
              </a:rPr>
              <a:t>Les adaptations spécifiques</a:t>
            </a:r>
            <a:endParaRPr lang="en-US" sz="1000" dirty="0"/>
          </a:p>
        </p:txBody>
      </p:sp>
      <p:sp>
        <p:nvSpPr>
          <p:cNvPr id="17" name="Text 11"/>
          <p:cNvSpPr/>
          <p:nvPr/>
        </p:nvSpPr>
        <p:spPr>
          <a:xfrm>
            <a:off x="4129088" y="3030736"/>
            <a:ext cx="4371975" cy="365727"/>
          </a:xfrm>
          <a:prstGeom prst="rect">
            <a:avLst/>
          </a:prstGeom>
          <a:noFill/>
          <a:ln/>
        </p:spPr>
        <p:txBody>
          <a:bodyPr wrap="square" lIns="212598"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Le schéma pour le vaccin </a:t>
            </a:r>
            <a:r>
              <a:rPr lang="en-US" sz="800" b="1" dirty="0">
                <a:solidFill>
                  <a:srgbClr val="4A235A"/>
                </a:solidFill>
                <a:latin typeface="Space Grotesk Bold" pitchFamily="34" charset="0"/>
                <a:ea typeface="Space Grotesk Bold" pitchFamily="34" charset="-122"/>
                <a:cs typeface="Space Grotesk Bold" pitchFamily="34" charset="-120"/>
              </a:rPr>
              <a:t>Pneumocoque est renforcé à 4 doses</a:t>
            </a:r>
            <a:r>
              <a:rPr lang="en-US" sz="850" dirty="0">
                <a:solidFill>
                  <a:srgbClr val="333333"/>
                </a:solidFill>
                <a:latin typeface="Space Grotesk" pitchFamily="34" charset="0"/>
                <a:ea typeface="Space Grotesk" pitchFamily="34" charset="-122"/>
                <a:cs typeface="Space Grotesk" pitchFamily="34" charset="-120"/>
              </a:rPr>
              <a:t xml:space="preserve"> (au lieu de 3) car les prématurés sont plus vulnérables aux infections invasives.</a:t>
            </a:r>
            <a:endParaRPr lang="en-US" sz="850" dirty="0"/>
          </a:p>
        </p:txBody>
      </p:sp>
      <p:sp>
        <p:nvSpPr>
          <p:cNvPr id="18" name="Text 12"/>
          <p:cNvSpPr/>
          <p:nvPr/>
        </p:nvSpPr>
        <p:spPr>
          <a:xfrm>
            <a:off x="4129088" y="3503619"/>
            <a:ext cx="4371975" cy="365727"/>
          </a:xfrm>
          <a:prstGeom prst="rect">
            <a:avLst/>
          </a:prstGeom>
          <a:noFill/>
          <a:ln/>
        </p:spPr>
        <p:txBody>
          <a:bodyPr wrap="square" lIns="212598"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Le vaccin </a:t>
            </a:r>
            <a:r>
              <a:rPr lang="en-US" sz="800" b="1" dirty="0">
                <a:solidFill>
                  <a:srgbClr val="4A235A"/>
                </a:solidFill>
                <a:latin typeface="Space Grotesk Bold" pitchFamily="34" charset="0"/>
                <a:ea typeface="Space Grotesk Bold" pitchFamily="34" charset="-122"/>
                <a:cs typeface="Space Grotesk Bold" pitchFamily="34" charset="-120"/>
              </a:rPr>
              <a:t>VRS (Beyfortus®) est prioritaire</a:t>
            </a:r>
            <a:r>
              <a:rPr lang="en-US" sz="850" dirty="0">
                <a:solidFill>
                  <a:srgbClr val="333333"/>
                </a:solidFill>
                <a:latin typeface="Space Grotesk" pitchFamily="34" charset="0"/>
                <a:ea typeface="Space Grotesk" pitchFamily="34" charset="-122"/>
                <a:cs typeface="Space Grotesk" pitchFamily="34" charset="-120"/>
              </a:rPr>
              <a:t xml:space="preserve"> avant chaque hiver, les prématurés étant à très haut risque de bronchiolite sévère.</a:t>
            </a:r>
            <a:endParaRPr lang="en-US" sz="850" dirty="0"/>
          </a:p>
        </p:txBody>
      </p:sp>
      <p:sp>
        <p:nvSpPr>
          <p:cNvPr id="19" name="Text 13"/>
          <p:cNvSpPr/>
          <p:nvPr/>
        </p:nvSpPr>
        <p:spPr>
          <a:xfrm>
            <a:off x="4129088" y="3976501"/>
            <a:ext cx="4371975" cy="365727"/>
          </a:xfrm>
          <a:prstGeom prst="rect">
            <a:avLst/>
          </a:prstGeom>
          <a:noFill/>
          <a:ln/>
        </p:spPr>
        <p:txBody>
          <a:bodyPr wrap="square" lIns="212598"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Le vaccin contre la </a:t>
            </a:r>
            <a:r>
              <a:rPr lang="en-US" sz="800" b="1" dirty="0">
                <a:solidFill>
                  <a:srgbClr val="4A235A"/>
                </a:solidFill>
                <a:latin typeface="Space Grotesk Bold" pitchFamily="34" charset="0"/>
                <a:ea typeface="Space Grotesk Bold" pitchFamily="34" charset="-122"/>
                <a:cs typeface="Space Grotesk Bold" pitchFamily="34" charset="-120"/>
              </a:rPr>
              <a:t>Grippe est fortement recommandé</a:t>
            </a:r>
            <a:r>
              <a:rPr lang="en-US" sz="850" dirty="0">
                <a:solidFill>
                  <a:srgbClr val="333333"/>
                </a:solidFill>
                <a:latin typeface="Space Grotesk" pitchFamily="34" charset="0"/>
                <a:ea typeface="Space Grotesk" pitchFamily="34" charset="-122"/>
                <a:cs typeface="Space Grotesk" pitchFamily="34" charset="-120"/>
              </a:rPr>
              <a:t xml:space="preserve"> dès 6 mois si une bronchodysplasie pulmonaire est associée.</a:t>
            </a:r>
            <a:endParaRPr lang="en-US" sz="850" dirty="0"/>
          </a:p>
        </p:txBody>
      </p:sp>
      <p:sp>
        <p:nvSpPr>
          <p:cNvPr id="20" name="Text 14"/>
          <p:cNvSpPr/>
          <p:nvPr/>
        </p:nvSpPr>
        <p:spPr>
          <a:xfrm>
            <a:off x="0" y="4714875"/>
            <a:ext cx="9144000" cy="428625"/>
          </a:xfrm>
          <a:prstGeom prst="rect">
            <a:avLst/>
          </a:prstGeom>
          <a:noFill/>
          <a:ln/>
        </p:spPr>
        <p:txBody>
          <a:bodyPr wrap="square" lIns="510286" tIns="170053" rIns="510286" bIns="0" rtlCol="0" anchor="t">
            <a:spAutoFit/>
          </a:bodyPr>
          <a:lstStyle/>
          <a:p>
            <a:pPr marL="0" indent="0" algn="r">
              <a:buNone/>
            </a:pPr>
            <a:r>
              <a:rPr lang="en-US" sz="700" dirty="0">
                <a:solidFill>
                  <a:srgbClr val="666666"/>
                </a:solidFill>
                <a:latin typeface="Space Grotesk SemiBold" pitchFamily="34" charset="0"/>
                <a:ea typeface="Space Grotesk SemiBold" pitchFamily="34" charset="-122"/>
                <a:cs typeface="Space Grotesk SemiBold" pitchFamily="34" charset="-120"/>
              </a:rPr>
              <a:t>Source : Guide ONE 2023, p. 11-13 · vaccination-info.be (2025)</a:t>
            </a:r>
            <a:endParaRPr lang="en-US" sz="700" dirty="0"/>
          </a:p>
        </p:txBody>
      </p:sp>
      <p:pic>
        <p:nvPicPr>
          <p:cNvPr id="21" name="Image 4" descr="preencoded.png"/>
          <p:cNvPicPr>
            <a:picLocks noChangeAspect="1"/>
          </p:cNvPicPr>
          <p:nvPr/>
        </p:nvPicPr>
        <p:blipFill>
          <a:blip r:embed="rId7"/>
          <a:stretch>
            <a:fillRect/>
          </a:stretch>
        </p:blipFill>
        <p:spPr>
          <a:xfrm>
            <a:off x="4129088" y="3045023"/>
            <a:ext cx="57150" cy="182863"/>
          </a:xfrm>
          <a:prstGeom prst="rect">
            <a:avLst/>
          </a:prstGeom>
        </p:spPr>
      </p:pic>
      <p:pic>
        <p:nvPicPr>
          <p:cNvPr id="22" name="Image 5" descr="preencoded.png"/>
          <p:cNvPicPr>
            <a:picLocks noChangeAspect="1"/>
          </p:cNvPicPr>
          <p:nvPr/>
        </p:nvPicPr>
        <p:blipFill>
          <a:blip r:embed="rId8"/>
          <a:stretch>
            <a:fillRect/>
          </a:stretch>
        </p:blipFill>
        <p:spPr>
          <a:xfrm>
            <a:off x="4129088" y="3517906"/>
            <a:ext cx="57150" cy="182863"/>
          </a:xfrm>
          <a:prstGeom prst="rect">
            <a:avLst/>
          </a:prstGeom>
        </p:spPr>
      </p:pic>
      <p:pic>
        <p:nvPicPr>
          <p:cNvPr id="23" name="Image 6" descr="preencoded.png"/>
          <p:cNvPicPr>
            <a:picLocks noChangeAspect="1"/>
          </p:cNvPicPr>
          <p:nvPr/>
        </p:nvPicPr>
        <p:blipFill>
          <a:blip r:embed="rId9"/>
          <a:stretch>
            <a:fillRect/>
          </a:stretch>
        </p:blipFill>
        <p:spPr>
          <a:xfrm>
            <a:off x="4129088" y="3990789"/>
            <a:ext cx="57150" cy="18286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4543425" cy="5143500"/>
          </a:xfrm>
          <a:prstGeom prst="rect">
            <a:avLst/>
          </a:prstGeom>
          <a:solidFill>
            <a:srgbClr val="E74C3C"/>
          </a:solidFill>
          <a:ln/>
        </p:spPr>
        <p:txBody>
          <a:bodyPr/>
          <a:lstStyle/>
          <a:p>
            <a:endParaRPr lang="fr-BE"/>
          </a:p>
        </p:txBody>
      </p:sp>
      <p:sp>
        <p:nvSpPr>
          <p:cNvPr id="4" name="Text 1"/>
          <p:cNvSpPr/>
          <p:nvPr/>
        </p:nvSpPr>
        <p:spPr>
          <a:xfrm>
            <a:off x="428625" y="428625"/>
            <a:ext cx="3757613" cy="548618"/>
          </a:xfrm>
          <a:prstGeom prst="rect">
            <a:avLst/>
          </a:prstGeom>
          <a:noFill/>
          <a:ln/>
        </p:spPr>
        <p:txBody>
          <a:bodyPr wrap="square" lIns="0" tIns="0" rIns="0" bIns="0" rtlCol="0" anchor="t">
            <a:spAutoFit/>
          </a:bodyPr>
          <a:lstStyle/>
          <a:p>
            <a:pPr marL="0" indent="0" algn="l">
              <a:lnSpc>
                <a:spcPct val="96000"/>
              </a:lnSpc>
              <a:buNone/>
            </a:pPr>
            <a:r>
              <a:rPr lang="en-US" sz="1600" b="1" kern="0" spc="1" dirty="0">
                <a:solidFill>
                  <a:srgbClr val="FFFFFF"/>
                </a:solidFill>
                <a:latin typeface="Space Grotesk Bold" pitchFamily="34" charset="0"/>
                <a:ea typeface="Space Grotesk Bold" pitchFamily="34" charset="-122"/>
                <a:cs typeface="Space Grotesk Bold" pitchFamily="34" charset="-120"/>
              </a:rPr>
              <a:t>IMMUNODÉPRESSION : LA RÈGLE ABSOLUE</a:t>
            </a:r>
            <a:endParaRPr lang="en-US" sz="1600" dirty="0"/>
          </a:p>
        </p:txBody>
      </p:sp>
      <p:sp>
        <p:nvSpPr>
          <p:cNvPr id="5" name="Shape 2"/>
          <p:cNvSpPr/>
          <p:nvPr/>
        </p:nvSpPr>
        <p:spPr>
          <a:xfrm>
            <a:off x="428625" y="1262993"/>
            <a:ext cx="3757613" cy="1010841"/>
          </a:xfrm>
          <a:prstGeom prst="rect">
            <a:avLst/>
          </a:prstGeom>
          <a:solidFill>
            <a:srgbClr val="000000">
              <a:alpha val="20000"/>
            </a:srgbClr>
          </a:solidFill>
          <a:ln/>
        </p:spPr>
        <p:txBody>
          <a:bodyPr/>
          <a:lstStyle/>
          <a:p>
            <a:endParaRPr lang="fr-BE"/>
          </a:p>
        </p:txBody>
      </p:sp>
      <p:sp>
        <p:nvSpPr>
          <p:cNvPr id="6" name="Shape 3"/>
          <p:cNvSpPr/>
          <p:nvPr/>
        </p:nvSpPr>
        <p:spPr>
          <a:xfrm>
            <a:off x="428625" y="1262993"/>
            <a:ext cx="42863" cy="1010841"/>
          </a:xfrm>
          <a:prstGeom prst="rect">
            <a:avLst/>
          </a:prstGeom>
          <a:solidFill>
            <a:srgbClr val="FFFFFF"/>
          </a:solidFill>
          <a:ln/>
        </p:spPr>
        <p:txBody>
          <a:bodyPr/>
          <a:lstStyle/>
          <a:p>
            <a:endParaRPr lang="fr-BE"/>
          </a:p>
        </p:txBody>
      </p:sp>
      <p:pic>
        <p:nvPicPr>
          <p:cNvPr id="7" name="Image 1" descr="preencoded.png"/>
          <p:cNvPicPr>
            <a:picLocks noChangeAspect="1"/>
          </p:cNvPicPr>
          <p:nvPr/>
        </p:nvPicPr>
        <p:blipFill>
          <a:blip r:embed="rId4"/>
          <a:stretch>
            <a:fillRect/>
          </a:stretch>
        </p:blipFill>
        <p:spPr>
          <a:xfrm>
            <a:off x="607219" y="1446944"/>
            <a:ext cx="171450" cy="171450"/>
          </a:xfrm>
          <a:prstGeom prst="rect">
            <a:avLst/>
          </a:prstGeom>
        </p:spPr>
      </p:pic>
      <p:sp>
        <p:nvSpPr>
          <p:cNvPr id="8" name="Text 4"/>
          <p:cNvSpPr/>
          <p:nvPr/>
        </p:nvSpPr>
        <p:spPr>
          <a:xfrm>
            <a:off x="885825" y="1441586"/>
            <a:ext cx="1271588" cy="182166"/>
          </a:xfrm>
          <a:prstGeom prst="rect">
            <a:avLst/>
          </a:prstGeom>
          <a:noFill/>
          <a:ln/>
        </p:spPr>
        <p:txBody>
          <a:bodyPr wrap="none" lIns="0" tIns="0" rIns="0" bIns="0" rtlCol="0" anchor="t">
            <a:spAutoFit/>
          </a:bodyPr>
          <a:lstStyle/>
          <a:p>
            <a:pPr marL="0" indent="0" algn="l">
              <a:buNone/>
            </a:pPr>
            <a:r>
              <a:rPr lang="en-US" sz="1000" b="1" dirty="0">
                <a:solidFill>
                  <a:srgbClr val="FFFFFF"/>
                </a:solidFill>
                <a:latin typeface="Space Grotesk Bold" pitchFamily="34" charset="0"/>
                <a:ea typeface="Space Grotesk Bold" pitchFamily="34" charset="-122"/>
                <a:cs typeface="Space Grotesk Bold" pitchFamily="34" charset="-120"/>
              </a:rPr>
              <a:t>LA RÈGLE ABSOLUE</a:t>
            </a:r>
            <a:endParaRPr lang="en-US" sz="1000" dirty="0"/>
          </a:p>
        </p:txBody>
      </p:sp>
      <p:sp>
        <p:nvSpPr>
          <p:cNvPr id="9" name="Text 5"/>
          <p:cNvSpPr/>
          <p:nvPr/>
        </p:nvSpPr>
        <p:spPr>
          <a:xfrm>
            <a:off x="607219" y="1695190"/>
            <a:ext cx="3400425" cy="578644"/>
          </a:xfrm>
          <a:prstGeom prst="rect">
            <a:avLst/>
          </a:prstGeom>
          <a:noFill/>
          <a:ln/>
        </p:spPr>
        <p:txBody>
          <a:bodyPr wrap="square" lIns="0" tIns="0" rIns="0" bIns="0" rtlCol="0" anchor="t">
            <a:spAutoFit/>
          </a:bodyPr>
          <a:lstStyle/>
          <a:p>
            <a:pPr marL="0" indent="0" algn="l">
              <a:lnSpc>
                <a:spcPct val="120000"/>
              </a:lnSpc>
              <a:buNone/>
            </a:pPr>
            <a:r>
              <a:rPr lang="en-US" sz="900" dirty="0">
                <a:solidFill>
                  <a:srgbClr val="FFFFFF"/>
                </a:solidFill>
                <a:latin typeface="Space Grotesk SemiBold" pitchFamily="34" charset="0"/>
                <a:ea typeface="Space Grotesk SemiBold" pitchFamily="34" charset="-122"/>
                <a:cs typeface="Space Grotesk SemiBold" pitchFamily="34" charset="-120"/>
              </a:rPr>
              <a:t>Tous les vaccins vivants atténués sont FORMELLEMENT CONTRE-INDIQUÉS chez l'enfant immunodéprimé sévère.</a:t>
            </a:r>
            <a:endParaRPr lang="en-US" sz="900" dirty="0"/>
          </a:p>
        </p:txBody>
      </p:sp>
      <p:sp>
        <p:nvSpPr>
          <p:cNvPr id="10" name="Text 6"/>
          <p:cNvSpPr/>
          <p:nvPr/>
        </p:nvSpPr>
        <p:spPr>
          <a:xfrm>
            <a:off x="428625" y="2488146"/>
            <a:ext cx="3757613" cy="182166"/>
          </a:xfrm>
          <a:prstGeom prst="rect">
            <a:avLst/>
          </a:prstGeom>
          <a:noFill/>
          <a:ln/>
        </p:spPr>
        <p:txBody>
          <a:bodyPr wrap="square" lIns="0" tIns="0" rIns="0" bIns="0" rtlCol="0" anchor="t">
            <a:spAutoFit/>
          </a:bodyPr>
          <a:lstStyle/>
          <a:p>
            <a:pPr marL="0" indent="0" algn="l">
              <a:buNone/>
            </a:pPr>
            <a:r>
              <a:rPr lang="en-US" sz="1000" b="1" dirty="0">
                <a:solidFill>
                  <a:srgbClr val="FFFFFF"/>
                </a:solidFill>
                <a:latin typeface="Space Grotesk Bold" pitchFamily="34" charset="0"/>
                <a:ea typeface="Space Grotesk Bold" pitchFamily="34" charset="-122"/>
                <a:cs typeface="Space Grotesk Bold" pitchFamily="34" charset="-120"/>
              </a:rPr>
              <a:t>Vaccins concernés :</a:t>
            </a:r>
            <a:endParaRPr lang="en-US" sz="1000" dirty="0"/>
          </a:p>
        </p:txBody>
      </p:sp>
      <p:sp>
        <p:nvSpPr>
          <p:cNvPr id="11" name="Text 7"/>
          <p:cNvSpPr/>
          <p:nvPr/>
        </p:nvSpPr>
        <p:spPr>
          <a:xfrm>
            <a:off x="428625" y="2741749"/>
            <a:ext cx="3757613" cy="146447"/>
          </a:xfrm>
          <a:prstGeom prst="rect">
            <a:avLst/>
          </a:prstGeom>
          <a:noFill/>
          <a:ln/>
        </p:spPr>
        <p:txBody>
          <a:bodyPr wrap="square" lIns="170053" tIns="0" rIns="0" bIns="0" rtlCol="0" anchor="t">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RRO (Rougeole-Rubéole-Oreillons)</a:t>
            </a:r>
            <a:endParaRPr lang="en-US" sz="800" dirty="0"/>
          </a:p>
        </p:txBody>
      </p:sp>
      <p:sp>
        <p:nvSpPr>
          <p:cNvPr id="12" name="Text 8"/>
          <p:cNvSpPr/>
          <p:nvPr/>
        </p:nvSpPr>
        <p:spPr>
          <a:xfrm>
            <a:off x="428625" y="2945346"/>
            <a:ext cx="3757613" cy="146447"/>
          </a:xfrm>
          <a:prstGeom prst="rect">
            <a:avLst/>
          </a:prstGeom>
          <a:noFill/>
          <a:ln/>
        </p:spPr>
        <p:txBody>
          <a:bodyPr wrap="square" lIns="170053" tIns="0" rIns="0" bIns="0" rtlCol="0" anchor="t">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Varicelle</a:t>
            </a:r>
            <a:endParaRPr lang="en-US" sz="800" dirty="0"/>
          </a:p>
        </p:txBody>
      </p:sp>
      <p:sp>
        <p:nvSpPr>
          <p:cNvPr id="13" name="Text 9"/>
          <p:cNvSpPr/>
          <p:nvPr/>
        </p:nvSpPr>
        <p:spPr>
          <a:xfrm>
            <a:off x="428625" y="3148943"/>
            <a:ext cx="3757613" cy="146447"/>
          </a:xfrm>
          <a:prstGeom prst="rect">
            <a:avLst/>
          </a:prstGeom>
          <a:noFill/>
          <a:ln/>
        </p:spPr>
        <p:txBody>
          <a:bodyPr wrap="square" lIns="170053" tIns="0" rIns="0" bIns="0" rtlCol="0" anchor="t">
            <a:spAutoFit/>
          </a:bodyPr>
          <a:lstStyle/>
          <a:p>
            <a:pPr marL="0" indent="0" algn="l">
              <a:buNone/>
            </a:pPr>
            <a:r>
              <a:rPr lang="en-US" sz="800" dirty="0">
                <a:solidFill>
                  <a:srgbClr val="FFFFFF"/>
                </a:solidFill>
                <a:latin typeface="Space Grotesk SemiBold" pitchFamily="34" charset="0"/>
                <a:ea typeface="Space Grotesk SemiBold" pitchFamily="34" charset="-122"/>
                <a:cs typeface="Space Grotesk SemiBold" pitchFamily="34" charset="-120"/>
              </a:rPr>
              <a:t>Rotavirus oral</a:t>
            </a:r>
            <a:endParaRPr lang="en-US" sz="800" dirty="0"/>
          </a:p>
        </p:txBody>
      </p:sp>
      <p:pic>
        <p:nvPicPr>
          <p:cNvPr id="14" name="Image 2" descr="preencoded.png"/>
          <p:cNvPicPr>
            <a:picLocks noChangeAspect="1"/>
          </p:cNvPicPr>
          <p:nvPr/>
        </p:nvPicPr>
        <p:blipFill>
          <a:blip r:embed="rId5"/>
          <a:stretch>
            <a:fillRect/>
          </a:stretch>
        </p:blipFill>
        <p:spPr>
          <a:xfrm>
            <a:off x="428625" y="2756036"/>
            <a:ext cx="71438" cy="114300"/>
          </a:xfrm>
          <a:prstGeom prst="rect">
            <a:avLst/>
          </a:prstGeom>
        </p:spPr>
      </p:pic>
      <p:pic>
        <p:nvPicPr>
          <p:cNvPr id="15" name="Image 3" descr="preencoded.png"/>
          <p:cNvPicPr>
            <a:picLocks noChangeAspect="1"/>
          </p:cNvPicPr>
          <p:nvPr/>
        </p:nvPicPr>
        <p:blipFill>
          <a:blip r:embed="rId6"/>
          <a:stretch>
            <a:fillRect/>
          </a:stretch>
        </p:blipFill>
        <p:spPr>
          <a:xfrm>
            <a:off x="428625" y="2959633"/>
            <a:ext cx="71438" cy="114300"/>
          </a:xfrm>
          <a:prstGeom prst="rect">
            <a:avLst/>
          </a:prstGeom>
        </p:spPr>
      </p:pic>
      <p:pic>
        <p:nvPicPr>
          <p:cNvPr id="16" name="Image 4" descr="preencoded.png"/>
          <p:cNvPicPr>
            <a:picLocks noChangeAspect="1"/>
          </p:cNvPicPr>
          <p:nvPr/>
        </p:nvPicPr>
        <p:blipFill>
          <a:blip r:embed="rId5"/>
          <a:stretch>
            <a:fillRect/>
          </a:stretch>
        </p:blipFill>
        <p:spPr>
          <a:xfrm>
            <a:off x="428625" y="3163230"/>
            <a:ext cx="71438" cy="114300"/>
          </a:xfrm>
          <a:prstGeom prst="rect">
            <a:avLst/>
          </a:prstGeom>
        </p:spPr>
      </p:pic>
      <p:sp>
        <p:nvSpPr>
          <p:cNvPr id="17" name="Text 10"/>
          <p:cNvSpPr/>
          <p:nvPr/>
        </p:nvSpPr>
        <p:spPr>
          <a:xfrm>
            <a:off x="428625" y="3566852"/>
            <a:ext cx="3757613" cy="182166"/>
          </a:xfrm>
          <a:prstGeom prst="rect">
            <a:avLst/>
          </a:prstGeom>
          <a:noFill/>
          <a:ln/>
        </p:spPr>
        <p:txBody>
          <a:bodyPr wrap="square" lIns="0" tIns="0" rIns="0" bIns="0" rtlCol="0" anchor="t">
            <a:spAutoFit/>
          </a:bodyPr>
          <a:lstStyle/>
          <a:p>
            <a:pPr marL="0" indent="0" algn="l">
              <a:buNone/>
            </a:pPr>
            <a:r>
              <a:rPr lang="en-US" sz="1000" b="1" dirty="0">
                <a:solidFill>
                  <a:srgbClr val="FFFFFF"/>
                </a:solidFill>
                <a:latin typeface="Space Grotesk Bold" pitchFamily="34" charset="0"/>
                <a:ea typeface="Space Grotesk Bold" pitchFamily="34" charset="-122"/>
                <a:cs typeface="Space Grotesk Bold" pitchFamily="34" charset="-120"/>
              </a:rPr>
              <a:t>Pourquoi ?</a:t>
            </a:r>
            <a:endParaRPr lang="en-US" sz="1000" dirty="0"/>
          </a:p>
        </p:txBody>
      </p:sp>
      <p:sp>
        <p:nvSpPr>
          <p:cNvPr id="18" name="Text 11"/>
          <p:cNvSpPr/>
          <p:nvPr/>
        </p:nvSpPr>
        <p:spPr>
          <a:xfrm>
            <a:off x="428625" y="3820455"/>
            <a:ext cx="3757613" cy="731453"/>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FFFFFF">
                    <a:alpha val="90000"/>
                  </a:srgbClr>
                </a:solidFill>
                <a:latin typeface="Space Grotesk" pitchFamily="34" charset="0"/>
                <a:ea typeface="Space Grotesk" pitchFamily="34" charset="-122"/>
                <a:cs typeface="Space Grotesk" pitchFamily="34" charset="-120"/>
              </a:rPr>
              <a:t>Un vaccin vivant contient des agents pathogènes affaiblis mais encore actifs. Chez un enfant dont le système immunitaire est défaillant, ces agents peuvent déclencher la maladie qu'ils sont censés prévenir.</a:t>
            </a:r>
            <a:endParaRPr lang="en-US" sz="850" dirty="0"/>
          </a:p>
        </p:txBody>
      </p:sp>
      <p:sp>
        <p:nvSpPr>
          <p:cNvPr id="19" name="Shape 12"/>
          <p:cNvSpPr/>
          <p:nvPr/>
        </p:nvSpPr>
        <p:spPr>
          <a:xfrm>
            <a:off x="4543425" y="0"/>
            <a:ext cx="4600575" cy="5143500"/>
          </a:xfrm>
          <a:prstGeom prst="rect">
            <a:avLst/>
          </a:prstGeom>
          <a:solidFill>
            <a:srgbClr val="FFFFFF"/>
          </a:solidFill>
          <a:ln/>
        </p:spPr>
        <p:txBody>
          <a:bodyPr/>
          <a:lstStyle/>
          <a:p>
            <a:endParaRPr lang="fr-BE"/>
          </a:p>
        </p:txBody>
      </p:sp>
      <p:sp>
        <p:nvSpPr>
          <p:cNvPr id="20" name="Shape 13"/>
          <p:cNvSpPr/>
          <p:nvPr/>
        </p:nvSpPr>
        <p:spPr>
          <a:xfrm>
            <a:off x="4543425" y="0"/>
            <a:ext cx="57150" cy="5143500"/>
          </a:xfrm>
          <a:prstGeom prst="rect">
            <a:avLst/>
          </a:prstGeom>
          <a:solidFill>
            <a:srgbClr val="4A235A"/>
          </a:solidFill>
          <a:ln/>
        </p:spPr>
        <p:txBody>
          <a:bodyPr/>
          <a:lstStyle/>
          <a:p>
            <a:endParaRPr lang="fr-BE"/>
          </a:p>
        </p:txBody>
      </p:sp>
      <p:sp>
        <p:nvSpPr>
          <p:cNvPr id="21" name="Text 14"/>
          <p:cNvSpPr/>
          <p:nvPr/>
        </p:nvSpPr>
        <p:spPr>
          <a:xfrm>
            <a:off x="4929188" y="428625"/>
            <a:ext cx="3786188" cy="274309"/>
          </a:xfrm>
          <a:prstGeom prst="rect">
            <a:avLst/>
          </a:prstGeom>
          <a:noFill/>
          <a:ln/>
        </p:spPr>
        <p:txBody>
          <a:bodyPr wrap="none" lIns="0" tIns="0" rIns="0" bIns="0" rtlCol="0" anchor="t">
            <a:spAutoFit/>
          </a:bodyPr>
          <a:lstStyle/>
          <a:p>
            <a:pPr marL="0" indent="0" algn="l">
              <a:lnSpc>
                <a:spcPct val="96000"/>
              </a:lnSpc>
              <a:buNone/>
            </a:pPr>
            <a:r>
              <a:rPr lang="en-US" sz="1600" b="1" kern="0" spc="1" dirty="0">
                <a:solidFill>
                  <a:srgbClr val="4A235A"/>
                </a:solidFill>
                <a:latin typeface="Space Grotesk Bold" pitchFamily="34" charset="0"/>
                <a:ea typeface="Space Grotesk Bold" pitchFamily="34" charset="-122"/>
                <a:cs typeface="Space Grotesk Bold" pitchFamily="34" charset="-120"/>
              </a:rPr>
              <a:t>LA STRATÉGIE DE PROTECTION</a:t>
            </a:r>
            <a:endParaRPr lang="en-US" sz="1600" dirty="0"/>
          </a:p>
        </p:txBody>
      </p:sp>
      <p:sp>
        <p:nvSpPr>
          <p:cNvPr id="22" name="Text 15"/>
          <p:cNvSpPr/>
          <p:nvPr/>
        </p:nvSpPr>
        <p:spPr>
          <a:xfrm>
            <a:off x="5036344" y="1131559"/>
            <a:ext cx="1877020" cy="182166"/>
          </a:xfrm>
          <a:prstGeom prst="rect">
            <a:avLst/>
          </a:prstGeom>
          <a:noFill/>
          <a:ln/>
        </p:spPr>
        <p:txBody>
          <a:bodyPr wrap="square" lIns="0" tIns="0" rIns="0" bIns="0" rtlCol="0" anchor="t">
            <a:spAutoFit/>
          </a:bodyPr>
          <a:lstStyle/>
          <a:p>
            <a:pPr marL="0" indent="0" algn="l">
              <a:buNone/>
            </a:pPr>
            <a:r>
              <a:rPr lang="en-US" sz="1000" b="1" dirty="0">
                <a:solidFill>
                  <a:srgbClr val="00A896"/>
                </a:solidFill>
                <a:latin typeface="Space Grotesk Bold" pitchFamily="34" charset="0"/>
                <a:ea typeface="Space Grotesk Bold" pitchFamily="34" charset="-122"/>
                <a:cs typeface="Space Grotesk Bold" pitchFamily="34" charset="-120"/>
              </a:rPr>
              <a:t>La stratégie cocoon élargie</a:t>
            </a:r>
            <a:endParaRPr lang="en-US" sz="1000" dirty="0"/>
          </a:p>
        </p:txBody>
      </p:sp>
      <p:sp>
        <p:nvSpPr>
          <p:cNvPr id="23" name="Text 16"/>
          <p:cNvSpPr/>
          <p:nvPr/>
        </p:nvSpPr>
        <p:spPr>
          <a:xfrm>
            <a:off x="4929188" y="1420881"/>
            <a:ext cx="3786188" cy="914316"/>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Pour protéger l'enfant immunodéprimé, il est essentiel de vacciner son entourage (parents, fratrie, professionnels de la crèche). 
 C'est la </a:t>
            </a:r>
            <a:r>
              <a:rPr lang="en-US" sz="800" b="1" dirty="0">
                <a:solidFill>
                  <a:srgbClr val="333333"/>
                </a:solidFill>
                <a:latin typeface="Space Grotesk Bold" pitchFamily="34" charset="0"/>
                <a:ea typeface="Space Grotesk Bold" pitchFamily="34" charset="-122"/>
                <a:cs typeface="Space Grotesk Bold" pitchFamily="34" charset="-120"/>
              </a:rPr>
              <a:t>stratégie cocoon</a:t>
            </a:r>
            <a:r>
              <a:rPr lang="en-US" sz="850" dirty="0">
                <a:solidFill>
                  <a:srgbClr val="333333"/>
                </a:solidFill>
                <a:latin typeface="Space Grotesk" pitchFamily="34" charset="0"/>
                <a:ea typeface="Space Grotesk" pitchFamily="34" charset="-122"/>
                <a:cs typeface="Space Grotesk" pitchFamily="34" charset="-120"/>
              </a:rPr>
              <a:t xml:space="preserve"> : créer un bouclier immunitaire autour de l'enfant vulnérable pour empêcher les virus de l'atteindre.</a:t>
            </a:r>
            <a:endParaRPr lang="en-US" sz="850" dirty="0"/>
          </a:p>
        </p:txBody>
      </p:sp>
      <p:sp>
        <p:nvSpPr>
          <p:cNvPr id="24" name="Shape 17"/>
          <p:cNvSpPr/>
          <p:nvPr/>
        </p:nvSpPr>
        <p:spPr>
          <a:xfrm>
            <a:off x="4929188" y="3757613"/>
            <a:ext cx="3786188" cy="957263"/>
          </a:xfrm>
          <a:prstGeom prst="rect">
            <a:avLst/>
          </a:prstGeom>
          <a:solidFill>
            <a:srgbClr val="F8F9FA"/>
          </a:solidFill>
          <a:ln w="18288">
            <a:solidFill>
              <a:srgbClr val="4A235A"/>
            </a:solidFill>
            <a:prstDash val="solid"/>
          </a:ln>
        </p:spPr>
        <p:txBody>
          <a:bodyPr/>
          <a:lstStyle/>
          <a:p>
            <a:endParaRPr lang="fr-BE"/>
          </a:p>
        </p:txBody>
      </p:sp>
      <p:sp>
        <p:nvSpPr>
          <p:cNvPr id="25" name="Text 18"/>
          <p:cNvSpPr/>
          <p:nvPr/>
        </p:nvSpPr>
        <p:spPr>
          <a:xfrm>
            <a:off x="5107781" y="3964781"/>
            <a:ext cx="3429000" cy="164306"/>
          </a:xfrm>
          <a:prstGeom prst="rect">
            <a:avLst/>
          </a:prstGeom>
          <a:noFill/>
          <a:ln/>
        </p:spPr>
        <p:txBody>
          <a:bodyPr wrap="square" lIns="0" tIns="0" rIns="0" bIns="0" rtlCol="0" anchor="t">
            <a:spAutoFit/>
          </a:bodyPr>
          <a:lstStyle/>
          <a:p>
            <a:pPr marL="0" indent="0" algn="l">
              <a:buNone/>
            </a:pPr>
            <a:r>
              <a:rPr lang="en-US" sz="900" b="1" dirty="0">
                <a:solidFill>
                  <a:srgbClr val="4A235A"/>
                </a:solidFill>
                <a:latin typeface="Space Grotesk Bold" pitchFamily="34" charset="0"/>
                <a:ea typeface="Space Grotesk Bold" pitchFamily="34" charset="-122"/>
                <a:cs typeface="Space Grotesk Bold" pitchFamily="34" charset="-120"/>
              </a:rPr>
              <a:t>CONDUITE À TENIR EN CRÈCHE</a:t>
            </a:r>
            <a:endParaRPr lang="en-US" sz="900" dirty="0"/>
          </a:p>
        </p:txBody>
      </p:sp>
      <p:sp>
        <p:nvSpPr>
          <p:cNvPr id="26" name="Text 19"/>
          <p:cNvSpPr/>
          <p:nvPr/>
        </p:nvSpPr>
        <p:spPr>
          <a:xfrm>
            <a:off x="5107781" y="4200525"/>
            <a:ext cx="3429000" cy="514350"/>
          </a:xfrm>
          <a:prstGeom prst="rect">
            <a:avLst/>
          </a:prstGeom>
          <a:noFill/>
          <a:ln/>
        </p:spPr>
        <p:txBody>
          <a:bodyPr wrap="square" lIns="0" tIns="0" rIns="0" bIns="0" rtlCol="0" anchor="t">
            <a:spAutoFit/>
          </a:bodyPr>
          <a:lstStyle/>
          <a:p>
            <a:pPr marL="0" indent="0" algn="l">
              <a:lnSpc>
                <a:spcPct val="120000"/>
              </a:lnSpc>
              <a:buNone/>
            </a:pPr>
            <a:r>
              <a:rPr lang="en-US" sz="800" dirty="0">
                <a:solidFill>
                  <a:srgbClr val="1A1A1A"/>
                </a:solidFill>
                <a:latin typeface="Space Grotesk SemiBold" pitchFamily="34" charset="0"/>
                <a:ea typeface="Space Grotesk SemiBold" pitchFamily="34" charset="-122"/>
                <a:cs typeface="Space Grotesk SemiBold" pitchFamily="34" charset="-120"/>
              </a:rPr>
              <a:t>Exiger un avis médical écrit du spécialiste pour tout vaccin. Conserver cet avis dans le dossier médical confidentiel de l'enfant.</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628650" y="459879"/>
            <a:ext cx="178594" cy="228600"/>
          </a:xfrm>
          <a:prstGeom prst="rect">
            <a:avLst/>
          </a:prstGeom>
        </p:spPr>
      </p:pic>
      <p:sp>
        <p:nvSpPr>
          <p:cNvPr id="4" name="Text 0"/>
          <p:cNvSpPr/>
          <p:nvPr/>
        </p:nvSpPr>
        <p:spPr>
          <a:xfrm>
            <a:off x="914400" y="428625"/>
            <a:ext cx="4118372" cy="291108"/>
          </a:xfrm>
          <a:prstGeom prst="rect">
            <a:avLst/>
          </a:prstGeom>
          <a:noFill/>
          <a:ln/>
        </p:spPr>
        <p:txBody>
          <a:bodyPr wrap="square" lIns="0"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CAS PRATIQUE 1 — L'ALERTE ORANGE</a:t>
            </a:r>
            <a:endParaRPr lang="en-US" sz="1600" dirty="0"/>
          </a:p>
        </p:txBody>
      </p:sp>
      <p:sp>
        <p:nvSpPr>
          <p:cNvPr id="5" name="Shape 1"/>
          <p:cNvSpPr/>
          <p:nvPr/>
        </p:nvSpPr>
        <p:spPr>
          <a:xfrm>
            <a:off x="428625" y="1005483"/>
            <a:ext cx="3200400" cy="3280767"/>
          </a:xfrm>
          <a:prstGeom prst="rect">
            <a:avLst/>
          </a:prstGeom>
          <a:solidFill>
            <a:srgbClr val="FFF3E0"/>
          </a:solidFill>
          <a:ln/>
        </p:spPr>
        <p:txBody>
          <a:bodyPr/>
          <a:lstStyle/>
          <a:p>
            <a:endParaRPr lang="fr-BE"/>
          </a:p>
        </p:txBody>
      </p:sp>
      <p:sp>
        <p:nvSpPr>
          <p:cNvPr id="6" name="Shape 2"/>
          <p:cNvSpPr/>
          <p:nvPr/>
        </p:nvSpPr>
        <p:spPr>
          <a:xfrm>
            <a:off x="428625" y="1005483"/>
            <a:ext cx="3200400" cy="42863"/>
          </a:xfrm>
          <a:prstGeom prst="rect">
            <a:avLst/>
          </a:prstGeom>
          <a:solidFill>
            <a:srgbClr val="F39C12"/>
          </a:solidFill>
          <a:ln/>
        </p:spPr>
        <p:txBody>
          <a:bodyPr/>
          <a:lstStyle/>
          <a:p>
            <a:endParaRPr lang="fr-BE"/>
          </a:p>
        </p:txBody>
      </p:sp>
      <p:pic>
        <p:nvPicPr>
          <p:cNvPr id="7" name="Image 2" descr="preencoded.png"/>
          <p:cNvPicPr>
            <a:picLocks noChangeAspect="1"/>
          </p:cNvPicPr>
          <p:nvPr/>
        </p:nvPicPr>
        <p:blipFill>
          <a:blip r:embed="rId5"/>
          <a:stretch>
            <a:fillRect/>
          </a:stretch>
        </p:blipFill>
        <p:spPr>
          <a:xfrm>
            <a:off x="714375" y="1296591"/>
            <a:ext cx="200025" cy="171450"/>
          </a:xfrm>
          <a:prstGeom prst="rect">
            <a:avLst/>
          </a:prstGeom>
        </p:spPr>
      </p:pic>
      <p:sp>
        <p:nvSpPr>
          <p:cNvPr id="8" name="Text 3"/>
          <p:cNvSpPr/>
          <p:nvPr/>
        </p:nvSpPr>
        <p:spPr>
          <a:xfrm>
            <a:off x="985838" y="1291233"/>
            <a:ext cx="985838" cy="182166"/>
          </a:xfrm>
          <a:prstGeom prst="rect">
            <a:avLst/>
          </a:prstGeom>
          <a:noFill/>
          <a:ln/>
        </p:spPr>
        <p:txBody>
          <a:bodyPr wrap="none" lIns="0" tIns="0" rIns="0" bIns="0" rtlCol="0" anchor="t">
            <a:spAutoFit/>
          </a:bodyPr>
          <a:lstStyle/>
          <a:p>
            <a:pPr marL="0" indent="0" algn="l">
              <a:buNone/>
            </a:pPr>
            <a:r>
              <a:rPr lang="en-US" sz="1000" b="1" kern="0" spc="1" dirty="0">
                <a:solidFill>
                  <a:srgbClr val="E67E22"/>
                </a:solidFill>
                <a:latin typeface="Space Grotesk Bold" pitchFamily="34" charset="0"/>
                <a:ea typeface="Space Grotesk Bold" pitchFamily="34" charset="-122"/>
                <a:cs typeface="Space Grotesk Bold" pitchFamily="34" charset="-120"/>
              </a:rPr>
              <a:t>LA SITUATION</a:t>
            </a:r>
            <a:endParaRPr lang="en-US" sz="1000" dirty="0"/>
          </a:p>
        </p:txBody>
      </p:sp>
      <p:sp>
        <p:nvSpPr>
          <p:cNvPr id="9" name="Text 4"/>
          <p:cNvSpPr/>
          <p:nvPr/>
        </p:nvSpPr>
        <p:spPr>
          <a:xfrm>
            <a:off x="714375" y="1580555"/>
            <a:ext cx="2628900" cy="1234306"/>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33333"/>
                </a:solidFill>
                <a:latin typeface="Space Grotesk" pitchFamily="34" charset="0"/>
                <a:ea typeface="Space Grotesk" pitchFamily="34" charset="-122"/>
                <a:cs typeface="Space Grotesk" pitchFamily="34" charset="-120"/>
              </a:rPr>
              <a:t>En ouvrant l'onglet "Alertes du Jour" ce matin, vous constatez une alerte orange (</a:t>
            </a:r>
            <a:r>
              <a:rPr lang="en-US" sz="900" b="1" dirty="0">
                <a:solidFill>
                  <a:srgbClr val="E67E22"/>
                </a:solidFill>
                <a:latin typeface="Space Grotesk Bold" pitchFamily="34" charset="0"/>
                <a:ea typeface="Space Grotesk Bold" pitchFamily="34" charset="-122"/>
                <a:cs typeface="Space Grotesk Bold" pitchFamily="34" charset="-120"/>
              </a:rPr>
              <a:t>🟠 RAPPEL</a:t>
            </a:r>
            <a:r>
              <a:rPr lang="en-US" sz="950" dirty="0">
                <a:solidFill>
                  <a:srgbClr val="333333"/>
                </a:solidFill>
                <a:latin typeface="Space Grotesk" pitchFamily="34" charset="0"/>
                <a:ea typeface="Space Grotesk" pitchFamily="34" charset="-122"/>
                <a:cs typeface="Space Grotesk" pitchFamily="34" charset="-120"/>
              </a:rPr>
              <a:t xml:space="preserve">) pour le vaccin RRO 1ère dose de Léo.
 L'outil indique : </a:t>
            </a:r>
            <a:r>
              <a:rPr lang="en-US" sz="900" b="1" dirty="0">
                <a:solidFill>
                  <a:srgbClr val="333333"/>
                </a:solidFill>
                <a:latin typeface="Space Grotesk Bold" pitchFamily="34" charset="0"/>
                <a:ea typeface="Space Grotesk Bold" pitchFamily="34" charset="-122"/>
                <a:cs typeface="Space Grotesk Bold" pitchFamily="34" charset="-120"/>
              </a:rPr>
              <a:t>"Dans 18 jours"</a:t>
            </a:r>
            <a:r>
              <a:rPr lang="en-US" sz="950" dirty="0">
                <a:solidFill>
                  <a:srgbClr val="333333"/>
                </a:solidFill>
                <a:latin typeface="Space Grotesk" pitchFamily="34" charset="0"/>
                <a:ea typeface="Space Grotesk" pitchFamily="34" charset="-122"/>
                <a:cs typeface="Space Grotesk" pitchFamily="34" charset="-120"/>
              </a:rPr>
              <a:t>.</a:t>
            </a:r>
            <a:endParaRPr lang="en-US" sz="950" dirty="0"/>
          </a:p>
        </p:txBody>
      </p:sp>
      <p:sp>
        <p:nvSpPr>
          <p:cNvPr id="10" name="Shape 5"/>
          <p:cNvSpPr/>
          <p:nvPr/>
        </p:nvSpPr>
        <p:spPr>
          <a:xfrm>
            <a:off x="3914775" y="1005483"/>
            <a:ext cx="4800600" cy="857250"/>
          </a:xfrm>
          <a:prstGeom prst="rect">
            <a:avLst/>
          </a:prstGeom>
          <a:solidFill>
            <a:srgbClr val="F8F9FA"/>
          </a:solidFill>
          <a:ln/>
        </p:spPr>
        <p:txBody>
          <a:bodyPr/>
          <a:lstStyle/>
          <a:p>
            <a:endParaRPr lang="fr-BE"/>
          </a:p>
        </p:txBody>
      </p:sp>
      <p:sp>
        <p:nvSpPr>
          <p:cNvPr id="11" name="Shape 6"/>
          <p:cNvSpPr/>
          <p:nvPr/>
        </p:nvSpPr>
        <p:spPr>
          <a:xfrm>
            <a:off x="3914775" y="1005483"/>
            <a:ext cx="42863" cy="857250"/>
          </a:xfrm>
          <a:prstGeom prst="rect">
            <a:avLst/>
          </a:prstGeom>
          <a:solidFill>
            <a:srgbClr val="4A235A"/>
          </a:solidFill>
          <a:ln/>
        </p:spPr>
        <p:txBody>
          <a:bodyPr/>
          <a:lstStyle/>
          <a:p>
            <a:endParaRPr lang="fr-BE"/>
          </a:p>
        </p:txBody>
      </p:sp>
      <p:pic>
        <p:nvPicPr>
          <p:cNvPr id="12" name="Image 3" descr="preencoded.png"/>
          <p:cNvPicPr>
            <a:picLocks noChangeAspect="1"/>
          </p:cNvPicPr>
          <p:nvPr/>
        </p:nvPicPr>
        <p:blipFill>
          <a:blip r:embed="rId6"/>
          <a:stretch>
            <a:fillRect/>
          </a:stretch>
        </p:blipFill>
        <p:spPr>
          <a:xfrm>
            <a:off x="4129088" y="1225153"/>
            <a:ext cx="178594" cy="171450"/>
          </a:xfrm>
          <a:prstGeom prst="rect">
            <a:avLst/>
          </a:prstGeom>
        </p:spPr>
      </p:pic>
      <p:sp>
        <p:nvSpPr>
          <p:cNvPr id="13" name="Text 7"/>
          <p:cNvSpPr/>
          <p:nvPr/>
        </p:nvSpPr>
        <p:spPr>
          <a:xfrm>
            <a:off x="4379119" y="1219795"/>
            <a:ext cx="725091" cy="182166"/>
          </a:xfrm>
          <a:prstGeom prst="rect">
            <a:avLst/>
          </a:prstGeom>
          <a:noFill/>
          <a:ln/>
        </p:spPr>
        <p:txBody>
          <a:bodyPr wrap="none" lIns="0" tIns="0" rIns="0" bIns="0" rtlCol="0" anchor="t">
            <a:spAutoFit/>
          </a:bodyPr>
          <a:lstStyle/>
          <a:p>
            <a:pPr marL="0" indent="0" algn="l">
              <a:buNone/>
            </a:pPr>
            <a:r>
              <a:rPr lang="en-US" sz="1000" b="1" kern="0" spc="1" dirty="0">
                <a:solidFill>
                  <a:srgbClr val="4A235A"/>
                </a:solidFill>
                <a:latin typeface="Space Grotesk Bold" pitchFamily="34" charset="0"/>
                <a:ea typeface="Space Grotesk Bold" pitchFamily="34" charset="-122"/>
                <a:cs typeface="Space Grotesk Bold" pitchFamily="34" charset="-120"/>
              </a:rPr>
              <a:t>QUESTION</a:t>
            </a:r>
            <a:endParaRPr lang="en-US" sz="1000" dirty="0"/>
          </a:p>
        </p:txBody>
      </p:sp>
      <p:sp>
        <p:nvSpPr>
          <p:cNvPr id="14" name="Text 8"/>
          <p:cNvSpPr/>
          <p:nvPr/>
        </p:nvSpPr>
        <p:spPr>
          <a:xfrm>
            <a:off x="4129088" y="1509117"/>
            <a:ext cx="4371975" cy="205718"/>
          </a:xfrm>
          <a:prstGeom prst="rect">
            <a:avLst/>
          </a:prstGeom>
          <a:noFill/>
          <a:ln/>
        </p:spPr>
        <p:txBody>
          <a:bodyPr wrap="none" lIns="0" tIns="0" rIns="0" bIns="0" rtlCol="0" anchor="t">
            <a:spAutoFit/>
          </a:bodyPr>
          <a:lstStyle/>
          <a:p>
            <a:pPr marL="0" indent="0" algn="l">
              <a:lnSpc>
                <a:spcPct val="128000"/>
              </a:lnSpc>
              <a:buNone/>
            </a:pPr>
            <a:r>
              <a:rPr lang="en-US" sz="950" dirty="0">
                <a:solidFill>
                  <a:srgbClr val="333333"/>
                </a:solidFill>
                <a:latin typeface="Space Grotesk" pitchFamily="34" charset="0"/>
                <a:ea typeface="Space Grotesk" pitchFamily="34" charset="-122"/>
                <a:cs typeface="Space Grotesk" pitchFamily="34" charset="-120"/>
              </a:rPr>
              <a:t>Que signifie cette alerte et que devez-vous faire concrètement ?</a:t>
            </a:r>
            <a:endParaRPr lang="en-US" sz="950" dirty="0"/>
          </a:p>
        </p:txBody>
      </p:sp>
      <p:sp>
        <p:nvSpPr>
          <p:cNvPr id="15" name="Shape 9"/>
          <p:cNvSpPr/>
          <p:nvPr/>
        </p:nvSpPr>
        <p:spPr>
          <a:xfrm>
            <a:off x="3914775" y="2077045"/>
            <a:ext cx="4800600" cy="2209205"/>
          </a:xfrm>
          <a:prstGeom prst="rect">
            <a:avLst/>
          </a:prstGeom>
          <a:solidFill>
            <a:srgbClr val="E8F6F5"/>
          </a:solidFill>
          <a:ln/>
        </p:spPr>
        <p:txBody>
          <a:bodyPr/>
          <a:lstStyle/>
          <a:p>
            <a:endParaRPr lang="fr-BE"/>
          </a:p>
        </p:txBody>
      </p:sp>
      <p:sp>
        <p:nvSpPr>
          <p:cNvPr id="16" name="Shape 10"/>
          <p:cNvSpPr/>
          <p:nvPr/>
        </p:nvSpPr>
        <p:spPr>
          <a:xfrm>
            <a:off x="3914775" y="2077045"/>
            <a:ext cx="42863" cy="2209205"/>
          </a:xfrm>
          <a:prstGeom prst="rect">
            <a:avLst/>
          </a:prstGeom>
          <a:solidFill>
            <a:srgbClr val="00A896"/>
          </a:solidFill>
          <a:ln/>
        </p:spPr>
        <p:txBody>
          <a:bodyPr/>
          <a:lstStyle/>
          <a:p>
            <a:endParaRPr lang="fr-BE"/>
          </a:p>
        </p:txBody>
      </p:sp>
      <p:pic>
        <p:nvPicPr>
          <p:cNvPr id="17" name="Image 4" descr="preencoded.png"/>
          <p:cNvPicPr>
            <a:picLocks noChangeAspect="1"/>
          </p:cNvPicPr>
          <p:nvPr/>
        </p:nvPicPr>
        <p:blipFill>
          <a:blip r:embed="rId7"/>
          <a:stretch>
            <a:fillRect/>
          </a:stretch>
        </p:blipFill>
        <p:spPr>
          <a:xfrm>
            <a:off x="4129088" y="2296716"/>
            <a:ext cx="178594" cy="171450"/>
          </a:xfrm>
          <a:prstGeom prst="rect">
            <a:avLst/>
          </a:prstGeom>
        </p:spPr>
      </p:pic>
      <p:sp>
        <p:nvSpPr>
          <p:cNvPr id="18" name="Text 11"/>
          <p:cNvSpPr/>
          <p:nvPr/>
        </p:nvSpPr>
        <p:spPr>
          <a:xfrm>
            <a:off x="4379119" y="2291358"/>
            <a:ext cx="662583" cy="182166"/>
          </a:xfrm>
          <a:prstGeom prst="rect">
            <a:avLst/>
          </a:prstGeom>
          <a:noFill/>
          <a:ln/>
        </p:spPr>
        <p:txBody>
          <a:bodyPr wrap="none" lIns="0" tIns="0" rIns="0" bIns="0" rtlCol="0" anchor="t">
            <a:spAutoFit/>
          </a:bodyPr>
          <a:lstStyle/>
          <a:p>
            <a:pPr marL="0" indent="0" algn="l">
              <a:buNone/>
            </a:pPr>
            <a:r>
              <a:rPr lang="en-US" sz="1000" b="1" kern="0" spc="1" dirty="0">
                <a:solidFill>
                  <a:srgbClr val="00A896"/>
                </a:solidFill>
                <a:latin typeface="Space Grotesk Bold" pitchFamily="34" charset="0"/>
                <a:ea typeface="Space Grotesk Bold" pitchFamily="34" charset="-122"/>
                <a:cs typeface="Space Grotesk Bold" pitchFamily="34" charset="-120"/>
              </a:rPr>
              <a:t>RÉPONSE</a:t>
            </a:r>
            <a:endParaRPr lang="en-US" sz="1000" dirty="0"/>
          </a:p>
        </p:txBody>
      </p:sp>
      <p:sp>
        <p:nvSpPr>
          <p:cNvPr id="19" name="Text 12"/>
          <p:cNvSpPr/>
          <p:nvPr/>
        </p:nvSpPr>
        <p:spPr>
          <a:xfrm>
            <a:off x="4129088" y="2580680"/>
            <a:ext cx="4371975" cy="1462906"/>
          </a:xfrm>
          <a:prstGeom prst="rect">
            <a:avLst/>
          </a:prstGeom>
          <a:noFill/>
          <a:ln/>
        </p:spPr>
        <p:txBody>
          <a:bodyPr wrap="square" lIns="0" tIns="0" rIns="0" bIns="0" rtlCol="0" anchor="t">
            <a:spAutoFit/>
          </a:bodyPr>
          <a:lstStyle/>
          <a:p>
            <a:pPr marL="0" indent="0" algn="l">
              <a:lnSpc>
                <a:spcPct val="128000"/>
              </a:lnSpc>
              <a:buNone/>
            </a:pPr>
            <a:r>
              <a:rPr lang="en-US" sz="850" dirty="0">
                <a:solidFill>
                  <a:srgbClr val="333333"/>
                </a:solidFill>
                <a:latin typeface="Space Grotesk" pitchFamily="34" charset="0"/>
                <a:ea typeface="Space Grotesk" pitchFamily="34" charset="-122"/>
                <a:cs typeface="Space Grotesk" pitchFamily="34" charset="-120"/>
              </a:rPr>
              <a:t xml:space="preserve">L'alerte orange signifie que Léo va bientôt avoir 12 mois et que son vaccin RRO doit être planifié dans les 18 jours.
 Vous devez </a:t>
            </a:r>
            <a:r>
              <a:rPr lang="en-US" sz="800" b="1" dirty="0">
                <a:solidFill>
                  <a:srgbClr val="333333"/>
                </a:solidFill>
                <a:latin typeface="Space Grotesk Bold" pitchFamily="34" charset="0"/>
                <a:ea typeface="Space Grotesk Bold" pitchFamily="34" charset="-122"/>
                <a:cs typeface="Space Grotesk Bold" pitchFamily="34" charset="-120"/>
              </a:rPr>
              <a:t>contacter ses parents cette semaine</a:t>
            </a:r>
            <a:r>
              <a:rPr lang="en-US" sz="850" dirty="0">
                <a:solidFill>
                  <a:srgbClr val="333333"/>
                </a:solidFill>
                <a:latin typeface="Space Grotesk" pitchFamily="34" charset="0"/>
                <a:ea typeface="Space Grotesk" pitchFamily="34" charset="-122"/>
                <a:cs typeface="Space Grotesk" pitchFamily="34" charset="-120"/>
              </a:rPr>
              <a:t xml:space="preserve"> pour leur rappeler de prendre rendez-vous chez leur médecin ou dans un centre de vaccination.
 Vous pouvez utiliser le modèle de message disponible dans l'onglet </a:t>
            </a:r>
            <a:r>
              <a:rPr lang="en-US" sz="850" i="1" dirty="0">
                <a:solidFill>
                  <a:srgbClr val="333333"/>
                </a:solidFill>
                <a:latin typeface="Space Grotesk" pitchFamily="34" charset="0"/>
                <a:ea typeface="Space Grotesk" pitchFamily="34" charset="-122"/>
                <a:cs typeface="Space Grotesk" pitchFamily="34" charset="-120"/>
              </a:rPr>
              <a:t>Contacts Parents</a:t>
            </a:r>
            <a:r>
              <a:rPr lang="en-US" sz="850" dirty="0">
                <a:solidFill>
                  <a:srgbClr val="333333"/>
                </a:solidFill>
                <a:latin typeface="Space Grotesk" pitchFamily="34" charset="0"/>
                <a:ea typeface="Space Grotesk" pitchFamily="34" charset="-122"/>
                <a:cs typeface="Space Grotesk" pitchFamily="34" charset="-120"/>
              </a:rPr>
              <a:t>.</a:t>
            </a:r>
            <a:endParaRPr lang="en-US" sz="850" dirty="0"/>
          </a:p>
        </p:txBody>
      </p:sp>
      <p:sp>
        <p:nvSpPr>
          <p:cNvPr id="20" name="Shape 13"/>
          <p:cNvSpPr/>
          <p:nvPr/>
        </p:nvSpPr>
        <p:spPr>
          <a:xfrm>
            <a:off x="0" y="4572000"/>
            <a:ext cx="9144000" cy="571500"/>
          </a:xfrm>
          <a:prstGeom prst="rect">
            <a:avLst/>
          </a:prstGeom>
          <a:solidFill>
            <a:srgbClr val="4A235A"/>
          </a:solidFill>
          <a:ln/>
        </p:spPr>
        <p:txBody>
          <a:bodyPr/>
          <a:lstStyle/>
          <a:p>
            <a:endParaRPr lang="fr-BE"/>
          </a:p>
        </p:txBody>
      </p:sp>
      <p:pic>
        <p:nvPicPr>
          <p:cNvPr id="21" name="Image 5" descr="preencoded.png"/>
          <p:cNvPicPr>
            <a:picLocks noChangeAspect="1"/>
          </p:cNvPicPr>
          <p:nvPr/>
        </p:nvPicPr>
        <p:blipFill>
          <a:blip r:embed="rId8"/>
          <a:stretch>
            <a:fillRect/>
          </a:stretch>
        </p:blipFill>
        <p:spPr>
          <a:xfrm>
            <a:off x="428625" y="4829175"/>
            <a:ext cx="150019" cy="200025"/>
          </a:xfrm>
          <a:prstGeom prst="rect">
            <a:avLst/>
          </a:prstGeom>
        </p:spPr>
      </p:pic>
      <p:sp>
        <p:nvSpPr>
          <p:cNvPr id="22" name="Text 14"/>
          <p:cNvSpPr/>
          <p:nvPr/>
        </p:nvSpPr>
        <p:spPr>
          <a:xfrm>
            <a:off x="721519" y="4749171"/>
            <a:ext cx="7993856" cy="360034"/>
          </a:xfrm>
          <a:prstGeom prst="rect">
            <a:avLst/>
          </a:prstGeom>
          <a:noFill/>
          <a:ln/>
        </p:spPr>
        <p:txBody>
          <a:bodyPr wrap="square" lIns="0" tIns="0" rIns="0" bIns="0" rtlCol="0" anchor="t">
            <a:spAutoFit/>
          </a:bodyPr>
          <a:lstStyle/>
          <a:p>
            <a:pPr marL="0" indent="0" algn="l">
              <a:lnSpc>
                <a:spcPct val="112000"/>
              </a:lnSpc>
              <a:buNone/>
            </a:pPr>
            <a:r>
              <a:rPr lang="en-US" sz="900" b="1" dirty="0">
                <a:solidFill>
                  <a:srgbClr val="F39C12"/>
                </a:solidFill>
                <a:latin typeface="Space Grotesk Bold" pitchFamily="34" charset="0"/>
                <a:ea typeface="Space Grotesk Bold" pitchFamily="34" charset="-122"/>
                <a:cs typeface="Space Grotesk Bold" pitchFamily="34" charset="-120"/>
              </a:rPr>
              <a:t>POINT CLÉ :</a:t>
            </a:r>
            <a:r>
              <a:rPr lang="en-US" sz="900" dirty="0">
                <a:solidFill>
                  <a:srgbClr val="FFFFFF"/>
                </a:solidFill>
                <a:latin typeface="Space Grotesk SemiBold" pitchFamily="34" charset="0"/>
                <a:ea typeface="Space Grotesk SemiBold" pitchFamily="34" charset="-122"/>
                <a:cs typeface="Space Grotesk SemiBold" pitchFamily="34" charset="-120"/>
              </a:rPr>
              <a:t xml:space="preserve"> Une alerte orange est une alerte préventive. Elle vous donne le temps d'agir avant que la situation ne devienne urgente (rouge).</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4201948" cy="5143500"/>
          </a:xfrm>
          <a:prstGeom prst="rect">
            <a:avLst/>
          </a:prstGeom>
          <a:solidFill>
            <a:srgbClr val="FDEDEC"/>
          </a:solidFill>
          <a:ln/>
        </p:spPr>
        <p:txBody>
          <a:bodyPr/>
          <a:lstStyle/>
          <a:p>
            <a:endParaRPr lang="fr-BE"/>
          </a:p>
        </p:txBody>
      </p:sp>
      <p:sp>
        <p:nvSpPr>
          <p:cNvPr id="4" name="Shape 1"/>
          <p:cNvSpPr/>
          <p:nvPr/>
        </p:nvSpPr>
        <p:spPr>
          <a:xfrm>
            <a:off x="4173373" y="0"/>
            <a:ext cx="28575" cy="5143500"/>
          </a:xfrm>
          <a:prstGeom prst="rect">
            <a:avLst/>
          </a:prstGeom>
          <a:solidFill>
            <a:srgbClr val="E74C3C"/>
          </a:solidFill>
          <a:ln/>
        </p:spPr>
        <p:txBody>
          <a:bodyPr/>
          <a:lstStyle/>
          <a:p>
            <a:endParaRPr lang="fr-BE"/>
          </a:p>
        </p:txBody>
      </p:sp>
      <p:sp>
        <p:nvSpPr>
          <p:cNvPr id="5" name="Text 2"/>
          <p:cNvSpPr/>
          <p:nvPr/>
        </p:nvSpPr>
        <p:spPr>
          <a:xfrm>
            <a:off x="428625" y="428625"/>
            <a:ext cx="3471863" cy="548618"/>
          </a:xfrm>
          <a:prstGeom prst="rect">
            <a:avLst/>
          </a:prstGeom>
          <a:noFill/>
          <a:ln/>
        </p:spPr>
        <p:txBody>
          <a:bodyPr wrap="square" lIns="0" tIns="0" rIns="0" bIns="0" rtlCol="0" anchor="t">
            <a:spAutoFit/>
          </a:bodyPr>
          <a:lstStyle/>
          <a:p>
            <a:pPr marL="0" indent="0" algn="l">
              <a:lnSpc>
                <a:spcPct val="96000"/>
              </a:lnSpc>
              <a:buNone/>
            </a:pPr>
            <a:r>
              <a:rPr lang="en-US" sz="1600" b="1" kern="0" spc="1" dirty="0">
                <a:solidFill>
                  <a:srgbClr val="E74C3C"/>
                </a:solidFill>
                <a:latin typeface="Space Grotesk Bold" pitchFamily="34" charset="0"/>
                <a:ea typeface="Space Grotesk Bold" pitchFamily="34" charset="-122"/>
                <a:cs typeface="Space Grotesk Bold" pitchFamily="34" charset="-120"/>
              </a:rPr>
              <a:t>CAS PRATIQUE 2
L'ENFANT IMMUNODÉPRIMÉ</a:t>
            </a:r>
            <a:endParaRPr lang="en-US" sz="1600" dirty="0"/>
          </a:p>
        </p:txBody>
      </p:sp>
      <p:pic>
        <p:nvPicPr>
          <p:cNvPr id="6" name="Image 1" descr="preencoded.png"/>
          <p:cNvPicPr>
            <a:picLocks noChangeAspect="1"/>
          </p:cNvPicPr>
          <p:nvPr/>
        </p:nvPicPr>
        <p:blipFill>
          <a:blip r:embed="rId4"/>
          <a:stretch>
            <a:fillRect/>
          </a:stretch>
        </p:blipFill>
        <p:spPr>
          <a:xfrm>
            <a:off x="428625" y="1262993"/>
            <a:ext cx="126802" cy="128588"/>
          </a:xfrm>
          <a:prstGeom prst="rect">
            <a:avLst/>
          </a:prstGeom>
        </p:spPr>
      </p:pic>
      <p:sp>
        <p:nvSpPr>
          <p:cNvPr id="7" name="Text 3"/>
          <p:cNvSpPr/>
          <p:nvPr/>
        </p:nvSpPr>
        <p:spPr>
          <a:xfrm>
            <a:off x="626864" y="1263886"/>
            <a:ext cx="803672" cy="126802"/>
          </a:xfrm>
          <a:prstGeom prst="rect">
            <a:avLst/>
          </a:prstGeom>
          <a:noFill/>
          <a:ln/>
        </p:spPr>
        <p:txBody>
          <a:bodyPr wrap="none" lIns="0" tIns="0" rIns="0" bIns="0" rtlCol="0" anchor="t">
            <a:spAutoFit/>
          </a:bodyPr>
          <a:lstStyle/>
          <a:p>
            <a:pPr marL="0" indent="0" algn="l">
              <a:buNone/>
            </a:pPr>
            <a:r>
              <a:rPr lang="en-US" sz="700" b="1" kern="0" spc="2" dirty="0">
                <a:solidFill>
                  <a:srgbClr val="1A1A1A"/>
                </a:solidFill>
                <a:latin typeface="Space Grotesk Bold" pitchFamily="34" charset="0"/>
                <a:ea typeface="Space Grotesk Bold" pitchFamily="34" charset="-122"/>
                <a:cs typeface="Space Grotesk Bold" pitchFamily="34" charset="-120"/>
              </a:rPr>
              <a:t>LA SITUATION</a:t>
            </a:r>
            <a:endParaRPr lang="en-US" sz="700" dirty="0"/>
          </a:p>
        </p:txBody>
      </p:sp>
      <p:sp>
        <p:nvSpPr>
          <p:cNvPr id="8" name="Shape 4"/>
          <p:cNvSpPr/>
          <p:nvPr/>
        </p:nvSpPr>
        <p:spPr>
          <a:xfrm>
            <a:off x="428625" y="1498736"/>
            <a:ext cx="3471863" cy="1071563"/>
          </a:xfrm>
          <a:prstGeom prst="rect">
            <a:avLst/>
          </a:prstGeom>
          <a:solidFill>
            <a:srgbClr val="FFFFFF"/>
          </a:solidFill>
          <a:ln/>
        </p:spPr>
        <p:txBody>
          <a:bodyPr/>
          <a:lstStyle/>
          <a:p>
            <a:endParaRPr lang="fr-BE"/>
          </a:p>
        </p:txBody>
      </p:sp>
      <p:sp>
        <p:nvSpPr>
          <p:cNvPr id="9" name="Shape 5"/>
          <p:cNvSpPr/>
          <p:nvPr/>
        </p:nvSpPr>
        <p:spPr>
          <a:xfrm>
            <a:off x="428625" y="1498736"/>
            <a:ext cx="42863" cy="1071563"/>
          </a:xfrm>
          <a:prstGeom prst="rect">
            <a:avLst/>
          </a:prstGeom>
          <a:solidFill>
            <a:srgbClr val="E74C3C"/>
          </a:solidFill>
          <a:ln/>
        </p:spPr>
        <p:txBody>
          <a:bodyPr/>
          <a:lstStyle/>
          <a:p>
            <a:endParaRPr lang="fr-BE"/>
          </a:p>
        </p:txBody>
      </p:sp>
      <p:sp>
        <p:nvSpPr>
          <p:cNvPr id="10" name="Text 6"/>
          <p:cNvSpPr/>
          <p:nvPr/>
        </p:nvSpPr>
        <p:spPr>
          <a:xfrm>
            <a:off x="428625" y="1498736"/>
            <a:ext cx="3471863" cy="1071563"/>
          </a:xfrm>
          <a:prstGeom prst="rect">
            <a:avLst/>
          </a:prstGeom>
          <a:noFill/>
          <a:ln/>
        </p:spPr>
        <p:txBody>
          <a:bodyPr wrap="square" lIns="212598" tIns="212598" rIns="212598" bIns="0" rtlCol="0" anchor="t">
            <a:spAutoFit/>
          </a:bodyPr>
          <a:lstStyle/>
          <a:p>
            <a:pPr marL="0" indent="0" algn="l">
              <a:lnSpc>
                <a:spcPct val="120000"/>
              </a:lnSpc>
              <a:buNone/>
            </a:pPr>
            <a:r>
              <a:rPr lang="en-US" sz="950" dirty="0">
                <a:solidFill>
                  <a:srgbClr val="333333"/>
                </a:solidFill>
                <a:latin typeface="Space Grotesk" pitchFamily="34" charset="0"/>
                <a:ea typeface="Space Grotesk" pitchFamily="34" charset="-122"/>
                <a:cs typeface="Space Grotesk" pitchFamily="34" charset="-120"/>
              </a:rPr>
              <a:t xml:space="preserve">Mia, 11 mois, suit un traitement immunosuppresseur (profil 🔴 Immunodéprimé). L'outil affiche une alerte </a:t>
            </a:r>
            <a:r>
              <a:rPr lang="en-US" sz="900" b="1" dirty="0">
                <a:solidFill>
                  <a:srgbClr val="E74C3C"/>
                </a:solidFill>
                <a:latin typeface="Space Grotesk Bold" pitchFamily="34" charset="0"/>
                <a:ea typeface="Space Grotesk Bold" pitchFamily="34" charset="-122"/>
                <a:cs typeface="Space Grotesk Bold" pitchFamily="34" charset="-120"/>
              </a:rPr>
              <a:t>⛔ CONTRE-INDIQUÉ</a:t>
            </a:r>
            <a:r>
              <a:rPr lang="en-US" sz="950" dirty="0">
                <a:solidFill>
                  <a:srgbClr val="333333"/>
                </a:solidFill>
                <a:latin typeface="Space Grotesk" pitchFamily="34" charset="0"/>
                <a:ea typeface="Space Grotesk" pitchFamily="34" charset="-122"/>
                <a:cs typeface="Space Grotesk" pitchFamily="34" charset="-120"/>
              </a:rPr>
              <a:t xml:space="preserve"> pour son vaccin RRO prévu le mois prochain.</a:t>
            </a:r>
            <a:endParaRPr lang="en-US" sz="950" dirty="0"/>
          </a:p>
        </p:txBody>
      </p:sp>
      <p:pic>
        <p:nvPicPr>
          <p:cNvPr id="11" name="Image 2" descr="preencoded.png"/>
          <p:cNvPicPr>
            <a:picLocks noChangeAspect="1"/>
          </p:cNvPicPr>
          <p:nvPr/>
        </p:nvPicPr>
        <p:blipFill>
          <a:blip r:embed="rId5"/>
          <a:stretch>
            <a:fillRect/>
          </a:stretch>
        </p:blipFill>
        <p:spPr>
          <a:xfrm>
            <a:off x="428625" y="2856049"/>
            <a:ext cx="142875" cy="128588"/>
          </a:xfrm>
          <a:prstGeom prst="rect">
            <a:avLst/>
          </a:prstGeom>
        </p:spPr>
      </p:pic>
      <p:sp>
        <p:nvSpPr>
          <p:cNvPr id="12" name="Text 7"/>
          <p:cNvSpPr/>
          <p:nvPr/>
        </p:nvSpPr>
        <p:spPr>
          <a:xfrm>
            <a:off x="642938" y="2856942"/>
            <a:ext cx="769739" cy="126802"/>
          </a:xfrm>
          <a:prstGeom prst="rect">
            <a:avLst/>
          </a:prstGeom>
          <a:noFill/>
          <a:ln/>
        </p:spPr>
        <p:txBody>
          <a:bodyPr wrap="none" lIns="0" tIns="0" rIns="0" bIns="0" rtlCol="0" anchor="t">
            <a:spAutoFit/>
          </a:bodyPr>
          <a:lstStyle/>
          <a:p>
            <a:pPr marL="0" indent="0" algn="l">
              <a:buNone/>
            </a:pPr>
            <a:r>
              <a:rPr lang="en-US" sz="700" b="1" kern="0" spc="2" dirty="0">
                <a:solidFill>
                  <a:srgbClr val="1A1A1A"/>
                </a:solidFill>
                <a:latin typeface="Space Grotesk Bold" pitchFamily="34" charset="0"/>
                <a:ea typeface="Space Grotesk Bold" pitchFamily="34" charset="-122"/>
                <a:cs typeface="Space Grotesk Bold" pitchFamily="34" charset="-120"/>
              </a:rPr>
              <a:t>LA QUESTION</a:t>
            </a:r>
            <a:endParaRPr lang="en-US" sz="700" dirty="0"/>
          </a:p>
        </p:txBody>
      </p:sp>
      <p:sp>
        <p:nvSpPr>
          <p:cNvPr id="13" name="Text 8"/>
          <p:cNvSpPr/>
          <p:nvPr/>
        </p:nvSpPr>
        <p:spPr>
          <a:xfrm>
            <a:off x="428625" y="4274865"/>
            <a:ext cx="3471863" cy="440010"/>
          </a:xfrm>
          <a:prstGeom prst="rect">
            <a:avLst/>
          </a:prstGeom>
          <a:noFill/>
          <a:ln/>
        </p:spPr>
        <p:txBody>
          <a:bodyPr wrap="square" lIns="0" tIns="0" rIns="0" bIns="0" rtlCol="0" anchor="t">
            <a:spAutoFit/>
          </a:bodyPr>
          <a:lstStyle/>
          <a:p>
            <a:pPr marL="0" indent="0" algn="l">
              <a:lnSpc>
                <a:spcPct val="112000"/>
              </a:lnSpc>
              <a:buNone/>
            </a:pPr>
            <a:r>
              <a:rPr lang="en-US" sz="1100" b="1" dirty="0">
                <a:solidFill>
                  <a:srgbClr val="4A235A"/>
                </a:solidFill>
                <a:latin typeface="Space Grotesk Bold" pitchFamily="34" charset="0"/>
                <a:ea typeface="Space Grotesk Bold" pitchFamily="34" charset="-122"/>
                <a:cs typeface="Space Grotesk Bold" pitchFamily="34" charset="-120"/>
              </a:rPr>
              <a:t>Pourquoi cette alerte apparaît-elle et quelle est la procédure exacte ?</a:t>
            </a:r>
            <a:endParaRPr lang="en-US" sz="1100" dirty="0"/>
          </a:p>
        </p:txBody>
      </p:sp>
      <p:sp>
        <p:nvSpPr>
          <p:cNvPr id="14" name="Shape 9"/>
          <p:cNvSpPr/>
          <p:nvPr/>
        </p:nvSpPr>
        <p:spPr>
          <a:xfrm>
            <a:off x="4186238" y="0"/>
            <a:ext cx="4957763" cy="5143500"/>
          </a:xfrm>
          <a:prstGeom prst="rect">
            <a:avLst/>
          </a:prstGeom>
          <a:solidFill>
            <a:srgbClr val="FFFFFF"/>
          </a:solidFill>
          <a:ln/>
        </p:spPr>
        <p:txBody>
          <a:bodyPr/>
          <a:lstStyle/>
          <a:p>
            <a:endParaRPr lang="fr-BE"/>
          </a:p>
        </p:txBody>
      </p:sp>
      <p:pic>
        <p:nvPicPr>
          <p:cNvPr id="15" name="Image 3" descr="preencoded.png"/>
          <p:cNvPicPr>
            <a:picLocks noChangeAspect="1"/>
          </p:cNvPicPr>
          <p:nvPr/>
        </p:nvPicPr>
        <p:blipFill>
          <a:blip r:embed="rId6"/>
          <a:stretch>
            <a:fillRect/>
          </a:stretch>
        </p:blipFill>
        <p:spPr>
          <a:xfrm>
            <a:off x="4471988" y="428625"/>
            <a:ext cx="110728" cy="128588"/>
          </a:xfrm>
          <a:prstGeom prst="rect">
            <a:avLst/>
          </a:prstGeom>
        </p:spPr>
      </p:pic>
      <p:sp>
        <p:nvSpPr>
          <p:cNvPr id="16" name="Text 10"/>
          <p:cNvSpPr/>
          <p:nvPr/>
        </p:nvSpPr>
        <p:spPr>
          <a:xfrm>
            <a:off x="4654153" y="429518"/>
            <a:ext cx="714375" cy="126802"/>
          </a:xfrm>
          <a:prstGeom prst="rect">
            <a:avLst/>
          </a:prstGeom>
          <a:noFill/>
          <a:ln/>
        </p:spPr>
        <p:txBody>
          <a:bodyPr wrap="none" lIns="0" tIns="0" rIns="0" bIns="0" rtlCol="0" anchor="t">
            <a:spAutoFit/>
          </a:bodyPr>
          <a:lstStyle/>
          <a:p>
            <a:pPr marL="0" indent="0" algn="l">
              <a:buNone/>
            </a:pPr>
            <a:r>
              <a:rPr lang="en-US" sz="700" b="1" kern="0" spc="2" dirty="0">
                <a:solidFill>
                  <a:srgbClr val="4A235A"/>
                </a:solidFill>
                <a:latin typeface="Space Grotesk Bold" pitchFamily="34" charset="0"/>
                <a:ea typeface="Space Grotesk Bold" pitchFamily="34" charset="-122"/>
                <a:cs typeface="Space Grotesk Bold" pitchFamily="34" charset="-120"/>
              </a:rPr>
              <a:t>LA RÉPONSE</a:t>
            </a:r>
            <a:endParaRPr lang="en-US" sz="700" dirty="0"/>
          </a:p>
        </p:txBody>
      </p:sp>
      <p:sp>
        <p:nvSpPr>
          <p:cNvPr id="17" name="Text 11"/>
          <p:cNvSpPr/>
          <p:nvPr/>
        </p:nvSpPr>
        <p:spPr>
          <a:xfrm>
            <a:off x="4471988" y="664369"/>
            <a:ext cx="4243388" cy="822871"/>
          </a:xfrm>
          <a:prstGeom prst="rect">
            <a:avLst/>
          </a:prstGeom>
          <a:noFill/>
          <a:ln/>
        </p:spPr>
        <p:txBody>
          <a:bodyPr wrap="square" lIns="170053" tIns="0" rIns="0" bIns="0" rtlCol="0" anchor="t">
            <a:spAutoFit/>
          </a:bodyPr>
          <a:lstStyle/>
          <a:p>
            <a:pPr marL="0" indent="0" algn="l">
              <a:lnSpc>
                <a:spcPct val="128000"/>
              </a:lnSpc>
              <a:buNone/>
            </a:pPr>
            <a:r>
              <a:rPr lang="en-US" sz="950" dirty="0">
                <a:solidFill>
                  <a:srgbClr val="333333"/>
                </a:solidFill>
                <a:latin typeface="Space Grotesk" pitchFamily="34" charset="0"/>
                <a:ea typeface="Space Grotesk" pitchFamily="34" charset="-122"/>
                <a:cs typeface="Space Grotesk" pitchFamily="34" charset="-120"/>
              </a:rPr>
              <a:t>Le RRO est un vaccin vivant atténué. Chez Mia, dont le système immunitaire est affaibli par son traitement, ce vaccin pourrait déclencher la rougeole, la rubéole ou les oreillons. L'alerte rouge foncé vous avertit de ce danger.</a:t>
            </a:r>
            <a:endParaRPr lang="en-US" sz="950" dirty="0"/>
          </a:p>
        </p:txBody>
      </p:sp>
      <p:pic>
        <p:nvPicPr>
          <p:cNvPr id="18" name="Image 4" descr="preencoded.png"/>
          <p:cNvPicPr>
            <a:picLocks noChangeAspect="1"/>
          </p:cNvPicPr>
          <p:nvPr/>
        </p:nvPicPr>
        <p:blipFill>
          <a:blip r:embed="rId7"/>
          <a:stretch>
            <a:fillRect/>
          </a:stretch>
        </p:blipFill>
        <p:spPr>
          <a:xfrm>
            <a:off x="4471988" y="1701552"/>
            <a:ext cx="110728" cy="128588"/>
          </a:xfrm>
          <a:prstGeom prst="rect">
            <a:avLst/>
          </a:prstGeom>
        </p:spPr>
      </p:pic>
      <p:sp>
        <p:nvSpPr>
          <p:cNvPr id="19" name="Text 12"/>
          <p:cNvSpPr/>
          <p:nvPr/>
        </p:nvSpPr>
        <p:spPr>
          <a:xfrm>
            <a:off x="4654153" y="1702445"/>
            <a:ext cx="1450181" cy="126802"/>
          </a:xfrm>
          <a:prstGeom prst="rect">
            <a:avLst/>
          </a:prstGeom>
          <a:noFill/>
          <a:ln/>
        </p:spPr>
        <p:txBody>
          <a:bodyPr wrap="square" lIns="0" tIns="0" rIns="0" bIns="0" rtlCol="0" anchor="t">
            <a:spAutoFit/>
          </a:bodyPr>
          <a:lstStyle/>
          <a:p>
            <a:pPr marL="0" indent="0" algn="l">
              <a:buNone/>
            </a:pPr>
            <a:r>
              <a:rPr lang="en-US" sz="700" b="1" kern="0" spc="2" dirty="0">
                <a:solidFill>
                  <a:srgbClr val="1A1A1A"/>
                </a:solidFill>
                <a:latin typeface="Space Grotesk Bold" pitchFamily="34" charset="0"/>
                <a:ea typeface="Space Grotesk Bold" pitchFamily="34" charset="-122"/>
                <a:cs typeface="Space Grotesk Bold" pitchFamily="34" charset="-120"/>
              </a:rPr>
              <a:t>LA PROCÉDURE À SUIVRE</a:t>
            </a:r>
            <a:endParaRPr lang="en-US" sz="700" dirty="0"/>
          </a:p>
        </p:txBody>
      </p:sp>
      <p:sp>
        <p:nvSpPr>
          <p:cNvPr id="20" name="Shape 13"/>
          <p:cNvSpPr/>
          <p:nvPr/>
        </p:nvSpPr>
        <p:spPr>
          <a:xfrm>
            <a:off x="4471988" y="1973014"/>
            <a:ext cx="4243388" cy="642938"/>
          </a:xfrm>
          <a:prstGeom prst="rect">
            <a:avLst/>
          </a:prstGeom>
          <a:solidFill>
            <a:srgbClr val="F8F9FA"/>
          </a:solidFill>
          <a:ln w="9144">
            <a:solidFill>
              <a:srgbClr val="E0E0E0"/>
            </a:solidFill>
            <a:prstDash val="solid"/>
          </a:ln>
        </p:spPr>
        <p:txBody>
          <a:bodyPr/>
          <a:lstStyle/>
          <a:p>
            <a:endParaRPr lang="fr-BE"/>
          </a:p>
        </p:txBody>
      </p:sp>
      <p:sp>
        <p:nvSpPr>
          <p:cNvPr id="21" name="Shape 14"/>
          <p:cNvSpPr/>
          <p:nvPr/>
        </p:nvSpPr>
        <p:spPr>
          <a:xfrm>
            <a:off x="4471988" y="1973014"/>
            <a:ext cx="505365" cy="642938"/>
          </a:xfrm>
          <a:prstGeom prst="rect">
            <a:avLst/>
          </a:prstGeom>
          <a:solidFill>
            <a:srgbClr val="4A235A"/>
          </a:solidFill>
          <a:ln/>
        </p:spPr>
        <p:txBody>
          <a:bodyPr/>
          <a:lstStyle/>
          <a:p>
            <a:endParaRPr lang="fr-BE"/>
          </a:p>
        </p:txBody>
      </p:sp>
      <p:sp>
        <p:nvSpPr>
          <p:cNvPr id="22" name="Text 15"/>
          <p:cNvSpPr/>
          <p:nvPr/>
        </p:nvSpPr>
        <p:spPr>
          <a:xfrm>
            <a:off x="4471988" y="1973014"/>
            <a:ext cx="505365" cy="642938"/>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1</a:t>
            </a:r>
            <a:endParaRPr lang="en-US" sz="1600" dirty="0"/>
          </a:p>
        </p:txBody>
      </p:sp>
      <p:sp>
        <p:nvSpPr>
          <p:cNvPr id="23" name="Text 16"/>
          <p:cNvSpPr/>
          <p:nvPr/>
        </p:nvSpPr>
        <p:spPr>
          <a:xfrm>
            <a:off x="4977352" y="2114466"/>
            <a:ext cx="3738023" cy="360034"/>
          </a:xfrm>
          <a:prstGeom prst="rect">
            <a:avLst/>
          </a:prstGeom>
          <a:noFill/>
          <a:ln/>
        </p:spPr>
        <p:txBody>
          <a:bodyPr wrap="square" lIns="170053" tIns="0" rIns="170053"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Ne jamais administrer ce vaccin sans un avis médical préalable.</a:t>
            </a:r>
            <a:endParaRPr lang="en-US" sz="900" dirty="0"/>
          </a:p>
        </p:txBody>
      </p:sp>
      <p:sp>
        <p:nvSpPr>
          <p:cNvPr id="24" name="Shape 17"/>
          <p:cNvSpPr/>
          <p:nvPr/>
        </p:nvSpPr>
        <p:spPr>
          <a:xfrm>
            <a:off x="4471988" y="2758827"/>
            <a:ext cx="4243388" cy="642938"/>
          </a:xfrm>
          <a:prstGeom prst="rect">
            <a:avLst/>
          </a:prstGeom>
          <a:solidFill>
            <a:srgbClr val="F8F9FA"/>
          </a:solidFill>
          <a:ln w="9144">
            <a:solidFill>
              <a:srgbClr val="E0E0E0"/>
            </a:solidFill>
            <a:prstDash val="solid"/>
          </a:ln>
        </p:spPr>
        <p:txBody>
          <a:bodyPr/>
          <a:lstStyle/>
          <a:p>
            <a:endParaRPr lang="fr-BE"/>
          </a:p>
        </p:txBody>
      </p:sp>
      <p:sp>
        <p:nvSpPr>
          <p:cNvPr id="25" name="Shape 18"/>
          <p:cNvSpPr/>
          <p:nvPr/>
        </p:nvSpPr>
        <p:spPr>
          <a:xfrm>
            <a:off x="4471988" y="2758827"/>
            <a:ext cx="434011" cy="642938"/>
          </a:xfrm>
          <a:prstGeom prst="rect">
            <a:avLst/>
          </a:prstGeom>
          <a:solidFill>
            <a:srgbClr val="4A235A"/>
          </a:solidFill>
          <a:ln/>
        </p:spPr>
        <p:txBody>
          <a:bodyPr/>
          <a:lstStyle/>
          <a:p>
            <a:endParaRPr lang="fr-BE"/>
          </a:p>
        </p:txBody>
      </p:sp>
      <p:sp>
        <p:nvSpPr>
          <p:cNvPr id="26" name="Text 19"/>
          <p:cNvSpPr/>
          <p:nvPr/>
        </p:nvSpPr>
        <p:spPr>
          <a:xfrm>
            <a:off x="4471988" y="2758827"/>
            <a:ext cx="434011" cy="642938"/>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2</a:t>
            </a:r>
            <a:endParaRPr lang="en-US" sz="1600" dirty="0"/>
          </a:p>
        </p:txBody>
      </p:sp>
      <p:sp>
        <p:nvSpPr>
          <p:cNvPr id="27" name="Text 20"/>
          <p:cNvSpPr/>
          <p:nvPr/>
        </p:nvSpPr>
        <p:spPr>
          <a:xfrm>
            <a:off x="4905998" y="2900279"/>
            <a:ext cx="3809377" cy="360034"/>
          </a:xfrm>
          <a:prstGeom prst="rect">
            <a:avLst/>
          </a:prstGeom>
          <a:noFill/>
          <a:ln/>
        </p:spPr>
        <p:txBody>
          <a:bodyPr wrap="square" lIns="170053" tIns="0" rIns="170053"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Contacter les parents pour qu'ils consultent le médecin spécialiste de Mia.</a:t>
            </a:r>
            <a:endParaRPr lang="en-US" sz="900" dirty="0"/>
          </a:p>
        </p:txBody>
      </p:sp>
      <p:sp>
        <p:nvSpPr>
          <p:cNvPr id="28" name="Shape 21"/>
          <p:cNvSpPr/>
          <p:nvPr/>
        </p:nvSpPr>
        <p:spPr>
          <a:xfrm>
            <a:off x="4471988" y="3544639"/>
            <a:ext cx="4243388" cy="642938"/>
          </a:xfrm>
          <a:prstGeom prst="rect">
            <a:avLst/>
          </a:prstGeom>
          <a:solidFill>
            <a:srgbClr val="F8F9FA"/>
          </a:solidFill>
          <a:ln w="9144">
            <a:solidFill>
              <a:srgbClr val="E0E0E0"/>
            </a:solidFill>
            <a:prstDash val="solid"/>
          </a:ln>
        </p:spPr>
        <p:txBody>
          <a:bodyPr/>
          <a:lstStyle/>
          <a:p>
            <a:endParaRPr lang="fr-BE"/>
          </a:p>
        </p:txBody>
      </p:sp>
      <p:sp>
        <p:nvSpPr>
          <p:cNvPr id="29" name="Shape 22"/>
          <p:cNvSpPr/>
          <p:nvPr/>
        </p:nvSpPr>
        <p:spPr>
          <a:xfrm>
            <a:off x="4471988" y="3544639"/>
            <a:ext cx="409315" cy="642938"/>
          </a:xfrm>
          <a:prstGeom prst="rect">
            <a:avLst/>
          </a:prstGeom>
          <a:solidFill>
            <a:srgbClr val="4A235A"/>
          </a:solidFill>
          <a:ln/>
        </p:spPr>
        <p:txBody>
          <a:bodyPr/>
          <a:lstStyle/>
          <a:p>
            <a:endParaRPr lang="fr-BE"/>
          </a:p>
        </p:txBody>
      </p:sp>
      <p:sp>
        <p:nvSpPr>
          <p:cNvPr id="30" name="Text 23"/>
          <p:cNvSpPr/>
          <p:nvPr/>
        </p:nvSpPr>
        <p:spPr>
          <a:xfrm>
            <a:off x="4471988" y="3544639"/>
            <a:ext cx="409315" cy="642938"/>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3</a:t>
            </a:r>
            <a:endParaRPr lang="en-US" sz="1600" dirty="0"/>
          </a:p>
        </p:txBody>
      </p:sp>
      <p:sp>
        <p:nvSpPr>
          <p:cNvPr id="31" name="Text 24"/>
          <p:cNvSpPr/>
          <p:nvPr/>
        </p:nvSpPr>
        <p:spPr>
          <a:xfrm>
            <a:off x="4881302" y="3686091"/>
            <a:ext cx="3834073" cy="360034"/>
          </a:xfrm>
          <a:prstGeom prst="rect">
            <a:avLst/>
          </a:prstGeom>
          <a:noFill/>
          <a:ln/>
        </p:spPr>
        <p:txBody>
          <a:bodyPr wrap="square" lIns="170053" tIns="0" rIns="170053"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Obtenir un avis médical écrit et le conserver dans le dossier confidentiel de Mia.</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4137654" cy="5143500"/>
          </a:xfrm>
          <a:prstGeom prst="rect">
            <a:avLst/>
          </a:prstGeom>
          <a:solidFill>
            <a:srgbClr val="F4ECF7"/>
          </a:solidFill>
          <a:ln/>
        </p:spPr>
        <p:txBody>
          <a:bodyPr/>
          <a:lstStyle/>
          <a:p>
            <a:endParaRPr lang="fr-BE"/>
          </a:p>
        </p:txBody>
      </p:sp>
      <p:sp>
        <p:nvSpPr>
          <p:cNvPr id="4" name="Shape 1"/>
          <p:cNvSpPr/>
          <p:nvPr/>
        </p:nvSpPr>
        <p:spPr>
          <a:xfrm>
            <a:off x="4109079" y="0"/>
            <a:ext cx="28575" cy="5143500"/>
          </a:xfrm>
          <a:prstGeom prst="rect">
            <a:avLst/>
          </a:prstGeom>
          <a:solidFill>
            <a:srgbClr val="4A235A"/>
          </a:solidFill>
          <a:ln/>
        </p:spPr>
        <p:txBody>
          <a:bodyPr/>
          <a:lstStyle/>
          <a:p>
            <a:endParaRPr lang="fr-BE"/>
          </a:p>
        </p:txBody>
      </p:sp>
      <p:sp>
        <p:nvSpPr>
          <p:cNvPr id="5" name="Text 2"/>
          <p:cNvSpPr/>
          <p:nvPr/>
        </p:nvSpPr>
        <p:spPr>
          <a:xfrm>
            <a:off x="428625" y="428625"/>
            <a:ext cx="3407569" cy="548618"/>
          </a:xfrm>
          <a:prstGeom prst="rect">
            <a:avLst/>
          </a:prstGeom>
          <a:noFill/>
          <a:ln/>
        </p:spPr>
        <p:txBody>
          <a:bodyPr wrap="square" lIns="0" tIns="0" rIns="0" bIns="0" rtlCol="0" anchor="t">
            <a:spAutoFit/>
          </a:bodyPr>
          <a:lstStyle/>
          <a:p>
            <a:pPr marL="0" indent="0" algn="l">
              <a:lnSpc>
                <a:spcPct val="96000"/>
              </a:lnSpc>
              <a:buNone/>
            </a:pPr>
            <a:r>
              <a:rPr lang="en-US" sz="1600" b="1" kern="0" spc="1" dirty="0">
                <a:solidFill>
                  <a:srgbClr val="4A235A"/>
                </a:solidFill>
                <a:latin typeface="Space Grotesk Bold" pitchFamily="34" charset="0"/>
                <a:ea typeface="Space Grotesk Bold" pitchFamily="34" charset="-122"/>
                <a:cs typeface="Space Grotesk Bold" pitchFamily="34" charset="-120"/>
              </a:rPr>
              <a:t>CAS PRATIQUE 3
LE BÉBÉ PRÉMATURÉ</a:t>
            </a:r>
            <a:endParaRPr lang="en-US" sz="1600" dirty="0"/>
          </a:p>
        </p:txBody>
      </p:sp>
      <p:pic>
        <p:nvPicPr>
          <p:cNvPr id="6" name="Image 1" descr="preencoded.png"/>
          <p:cNvPicPr>
            <a:picLocks noChangeAspect="1"/>
          </p:cNvPicPr>
          <p:nvPr/>
        </p:nvPicPr>
        <p:blipFill>
          <a:blip r:embed="rId4"/>
          <a:stretch>
            <a:fillRect/>
          </a:stretch>
        </p:blipFill>
        <p:spPr>
          <a:xfrm>
            <a:off x="428625" y="1262993"/>
            <a:ext cx="110728" cy="128588"/>
          </a:xfrm>
          <a:prstGeom prst="rect">
            <a:avLst/>
          </a:prstGeom>
        </p:spPr>
      </p:pic>
      <p:sp>
        <p:nvSpPr>
          <p:cNvPr id="7" name="Text 3"/>
          <p:cNvSpPr/>
          <p:nvPr/>
        </p:nvSpPr>
        <p:spPr>
          <a:xfrm>
            <a:off x="610791" y="1263886"/>
            <a:ext cx="803672" cy="126802"/>
          </a:xfrm>
          <a:prstGeom prst="rect">
            <a:avLst/>
          </a:prstGeom>
          <a:noFill/>
          <a:ln/>
        </p:spPr>
        <p:txBody>
          <a:bodyPr wrap="none" lIns="0" tIns="0" rIns="0" bIns="0" rtlCol="0" anchor="t">
            <a:spAutoFit/>
          </a:bodyPr>
          <a:lstStyle/>
          <a:p>
            <a:pPr marL="0" indent="0" algn="l">
              <a:buNone/>
            </a:pPr>
            <a:r>
              <a:rPr lang="en-US" sz="700" b="1" kern="0" spc="2" dirty="0">
                <a:solidFill>
                  <a:srgbClr val="4A235A"/>
                </a:solidFill>
                <a:latin typeface="Space Grotesk Bold" pitchFamily="34" charset="0"/>
                <a:ea typeface="Space Grotesk Bold" pitchFamily="34" charset="-122"/>
                <a:cs typeface="Space Grotesk Bold" pitchFamily="34" charset="-120"/>
              </a:rPr>
              <a:t>LA SITUATION</a:t>
            </a:r>
            <a:endParaRPr lang="en-US" sz="700" dirty="0"/>
          </a:p>
        </p:txBody>
      </p:sp>
      <p:sp>
        <p:nvSpPr>
          <p:cNvPr id="8" name="Shape 4"/>
          <p:cNvSpPr/>
          <p:nvPr/>
        </p:nvSpPr>
        <p:spPr>
          <a:xfrm>
            <a:off x="428625" y="1498736"/>
            <a:ext cx="3407569" cy="1285875"/>
          </a:xfrm>
          <a:prstGeom prst="rect">
            <a:avLst/>
          </a:prstGeom>
          <a:solidFill>
            <a:srgbClr val="FFFFFF"/>
          </a:solidFill>
          <a:ln/>
        </p:spPr>
        <p:txBody>
          <a:bodyPr/>
          <a:lstStyle/>
          <a:p>
            <a:endParaRPr lang="fr-BE"/>
          </a:p>
        </p:txBody>
      </p:sp>
      <p:sp>
        <p:nvSpPr>
          <p:cNvPr id="9" name="Shape 5"/>
          <p:cNvSpPr/>
          <p:nvPr/>
        </p:nvSpPr>
        <p:spPr>
          <a:xfrm>
            <a:off x="428625" y="1498736"/>
            <a:ext cx="42863" cy="1285875"/>
          </a:xfrm>
          <a:prstGeom prst="rect">
            <a:avLst/>
          </a:prstGeom>
          <a:solidFill>
            <a:srgbClr val="4A235A"/>
          </a:solidFill>
          <a:ln/>
        </p:spPr>
        <p:txBody>
          <a:bodyPr/>
          <a:lstStyle/>
          <a:p>
            <a:endParaRPr lang="fr-BE"/>
          </a:p>
        </p:txBody>
      </p:sp>
      <p:sp>
        <p:nvSpPr>
          <p:cNvPr id="10" name="Text 6"/>
          <p:cNvSpPr/>
          <p:nvPr/>
        </p:nvSpPr>
        <p:spPr>
          <a:xfrm>
            <a:off x="607219" y="1677330"/>
            <a:ext cx="3050381" cy="1028588"/>
          </a:xfrm>
          <a:prstGeom prst="rect">
            <a:avLst/>
          </a:prstGeom>
          <a:noFill/>
          <a:ln/>
        </p:spPr>
        <p:txBody>
          <a:bodyPr wrap="square" lIns="0" tIns="0" rIns="0" bIns="0" rtlCol="0" anchor="t">
            <a:spAutoFit/>
          </a:bodyPr>
          <a:lstStyle/>
          <a:p>
            <a:pPr marL="0" indent="0" algn="l">
              <a:lnSpc>
                <a:spcPct val="128000"/>
              </a:lnSpc>
              <a:buNone/>
            </a:pPr>
            <a:r>
              <a:rPr lang="en-US" sz="950" dirty="0">
                <a:solidFill>
                  <a:srgbClr val="333333"/>
                </a:solidFill>
                <a:latin typeface="Space Grotesk" pitchFamily="34" charset="0"/>
                <a:ea typeface="Space Grotesk" pitchFamily="34" charset="-122"/>
                <a:cs typeface="Space Grotesk" pitchFamily="34" charset="-120"/>
              </a:rPr>
              <a:t>Jules est né grand prématuré à 30 SA. Il a aujourd'hui 2 mois de vie réelle (âge corrigé négatif). Ses parents se demandent s'il faut retarder ses premiers vaccins, pensant que son système immunitaire est trop immature.</a:t>
            </a:r>
            <a:endParaRPr lang="en-US" sz="950" dirty="0"/>
          </a:p>
        </p:txBody>
      </p:sp>
      <p:pic>
        <p:nvPicPr>
          <p:cNvPr id="11" name="Image 2" descr="preencoded.png"/>
          <p:cNvPicPr>
            <a:picLocks noChangeAspect="1"/>
          </p:cNvPicPr>
          <p:nvPr/>
        </p:nvPicPr>
        <p:blipFill>
          <a:blip r:embed="rId5"/>
          <a:stretch>
            <a:fillRect/>
          </a:stretch>
        </p:blipFill>
        <p:spPr>
          <a:xfrm>
            <a:off x="428625" y="4039121"/>
            <a:ext cx="142875" cy="128588"/>
          </a:xfrm>
          <a:prstGeom prst="rect">
            <a:avLst/>
          </a:prstGeom>
        </p:spPr>
      </p:pic>
      <p:sp>
        <p:nvSpPr>
          <p:cNvPr id="12" name="Text 7"/>
          <p:cNvSpPr/>
          <p:nvPr/>
        </p:nvSpPr>
        <p:spPr>
          <a:xfrm>
            <a:off x="642938" y="4040014"/>
            <a:ext cx="769739" cy="126802"/>
          </a:xfrm>
          <a:prstGeom prst="rect">
            <a:avLst/>
          </a:prstGeom>
          <a:noFill/>
          <a:ln/>
        </p:spPr>
        <p:txBody>
          <a:bodyPr wrap="none" lIns="0" tIns="0" rIns="0" bIns="0" rtlCol="0" anchor="t">
            <a:spAutoFit/>
          </a:bodyPr>
          <a:lstStyle/>
          <a:p>
            <a:pPr marL="0" indent="0" algn="l">
              <a:buNone/>
            </a:pPr>
            <a:r>
              <a:rPr lang="en-US" sz="700" b="1" kern="0" spc="2" dirty="0">
                <a:solidFill>
                  <a:srgbClr val="4A235A"/>
                </a:solidFill>
                <a:latin typeface="Space Grotesk Bold" pitchFamily="34" charset="0"/>
                <a:ea typeface="Space Grotesk Bold" pitchFamily="34" charset="-122"/>
                <a:cs typeface="Space Grotesk Bold" pitchFamily="34" charset="-120"/>
              </a:rPr>
              <a:t>LA QUESTION</a:t>
            </a:r>
            <a:endParaRPr lang="en-US" sz="700" dirty="0"/>
          </a:p>
        </p:txBody>
      </p:sp>
      <p:sp>
        <p:nvSpPr>
          <p:cNvPr id="13" name="Text 8"/>
          <p:cNvSpPr/>
          <p:nvPr/>
        </p:nvSpPr>
        <p:spPr>
          <a:xfrm>
            <a:off x="428625" y="4274865"/>
            <a:ext cx="3407569" cy="440010"/>
          </a:xfrm>
          <a:prstGeom prst="rect">
            <a:avLst/>
          </a:prstGeom>
          <a:noFill/>
          <a:ln/>
        </p:spPr>
        <p:txBody>
          <a:bodyPr wrap="square" lIns="0" tIns="0" rIns="0" bIns="0" rtlCol="0" anchor="t">
            <a:spAutoFit/>
          </a:bodyPr>
          <a:lstStyle/>
          <a:p>
            <a:pPr marL="0" indent="0" algn="l">
              <a:lnSpc>
                <a:spcPct val="112000"/>
              </a:lnSpc>
              <a:buNone/>
            </a:pPr>
            <a:r>
              <a:rPr lang="en-US" sz="1100" b="1" dirty="0">
                <a:solidFill>
                  <a:srgbClr val="4A235A"/>
                </a:solidFill>
                <a:latin typeface="Space Grotesk Bold" pitchFamily="34" charset="0"/>
                <a:ea typeface="Space Grotesk Bold" pitchFamily="34" charset="-122"/>
                <a:cs typeface="Space Grotesk Bold" pitchFamily="34" charset="-120"/>
              </a:rPr>
              <a:t>Que leur répondez-vous en vous basant sur le Guide des Protocoles ?</a:t>
            </a:r>
            <a:endParaRPr lang="en-US" sz="1100" dirty="0"/>
          </a:p>
        </p:txBody>
      </p:sp>
      <p:sp>
        <p:nvSpPr>
          <p:cNvPr id="14" name="Shape 9"/>
          <p:cNvSpPr/>
          <p:nvPr/>
        </p:nvSpPr>
        <p:spPr>
          <a:xfrm>
            <a:off x="4121944" y="0"/>
            <a:ext cx="5022056" cy="5143500"/>
          </a:xfrm>
          <a:prstGeom prst="rect">
            <a:avLst/>
          </a:prstGeom>
          <a:solidFill>
            <a:srgbClr val="FFFFFF"/>
          </a:solidFill>
          <a:ln/>
        </p:spPr>
        <p:txBody>
          <a:bodyPr/>
          <a:lstStyle/>
          <a:p>
            <a:endParaRPr lang="fr-BE"/>
          </a:p>
        </p:txBody>
      </p:sp>
      <p:pic>
        <p:nvPicPr>
          <p:cNvPr id="15" name="Image 3" descr="preencoded.png"/>
          <p:cNvPicPr>
            <a:picLocks noChangeAspect="1"/>
          </p:cNvPicPr>
          <p:nvPr/>
        </p:nvPicPr>
        <p:blipFill>
          <a:blip r:embed="rId6"/>
          <a:stretch>
            <a:fillRect/>
          </a:stretch>
        </p:blipFill>
        <p:spPr>
          <a:xfrm>
            <a:off x="4550569" y="428625"/>
            <a:ext cx="142875" cy="128588"/>
          </a:xfrm>
          <a:prstGeom prst="rect">
            <a:avLst/>
          </a:prstGeom>
        </p:spPr>
      </p:pic>
      <p:sp>
        <p:nvSpPr>
          <p:cNvPr id="16" name="Text 10"/>
          <p:cNvSpPr/>
          <p:nvPr/>
        </p:nvSpPr>
        <p:spPr>
          <a:xfrm>
            <a:off x="4764881" y="429518"/>
            <a:ext cx="1902023" cy="126802"/>
          </a:xfrm>
          <a:prstGeom prst="rect">
            <a:avLst/>
          </a:prstGeom>
          <a:noFill/>
          <a:ln/>
        </p:spPr>
        <p:txBody>
          <a:bodyPr wrap="square" lIns="0" tIns="0" rIns="0" bIns="0" rtlCol="0" anchor="t">
            <a:spAutoFit/>
          </a:bodyPr>
          <a:lstStyle/>
          <a:p>
            <a:pPr marL="0" indent="0" algn="l">
              <a:buNone/>
            </a:pPr>
            <a:r>
              <a:rPr lang="en-US" sz="700" b="1" kern="0" spc="2" dirty="0">
                <a:solidFill>
                  <a:srgbClr val="00A896"/>
                </a:solidFill>
                <a:latin typeface="Space Grotesk Bold" pitchFamily="34" charset="0"/>
                <a:ea typeface="Space Grotesk Bold" pitchFamily="34" charset="-122"/>
                <a:cs typeface="Space Grotesk Bold" pitchFamily="34" charset="-120"/>
              </a:rPr>
              <a:t>LA RÉPONSE DU PROFESSIONNEL</a:t>
            </a:r>
            <a:endParaRPr lang="en-US" sz="700" dirty="0"/>
          </a:p>
        </p:txBody>
      </p:sp>
      <p:sp>
        <p:nvSpPr>
          <p:cNvPr id="17" name="Text 11"/>
          <p:cNvSpPr/>
          <p:nvPr/>
        </p:nvSpPr>
        <p:spPr>
          <a:xfrm>
            <a:off x="4550569" y="700088"/>
            <a:ext cx="4164806" cy="914400"/>
          </a:xfrm>
          <a:prstGeom prst="rect">
            <a:avLst/>
          </a:prstGeom>
          <a:noFill/>
          <a:ln/>
        </p:spPr>
        <p:txBody>
          <a:bodyPr wrap="square" lIns="0" tIns="0" rIns="0" bIns="0" rtlCol="0" anchor="t">
            <a:spAutoFit/>
          </a:bodyPr>
          <a:lstStyle/>
          <a:p>
            <a:pPr marL="0" indent="0" algn="l">
              <a:lnSpc>
                <a:spcPct val="128000"/>
              </a:lnSpc>
              <a:buNone/>
            </a:pPr>
            <a:r>
              <a:rPr lang="en-US" sz="1050" dirty="0">
                <a:solidFill>
                  <a:srgbClr val="1A1A1A"/>
                </a:solidFill>
                <a:latin typeface="Space Grotesk" pitchFamily="34" charset="0"/>
                <a:ea typeface="Space Grotesk" pitchFamily="34" charset="-122"/>
                <a:cs typeface="Space Grotesk" pitchFamily="34" charset="-120"/>
              </a:rPr>
              <a:t xml:space="preserve">Vous leur expliquez avec bienveillance que selon les recommandations de l'ONE et du Conseil Supérieur de la Santé belge, les vaccins doivent être administrés selon </a:t>
            </a:r>
            <a:r>
              <a:rPr lang="en-US" sz="1000" b="1" dirty="0">
                <a:solidFill>
                  <a:srgbClr val="1A1A1A"/>
                </a:solidFill>
                <a:latin typeface="Space Grotesk Bold" pitchFamily="34" charset="0"/>
                <a:ea typeface="Space Grotesk Bold" pitchFamily="34" charset="-122"/>
                <a:cs typeface="Space Grotesk Bold" pitchFamily="34" charset="-120"/>
              </a:rPr>
              <a:t>l'âge chronologique (2 mois de vie réelle)</a:t>
            </a:r>
            <a:r>
              <a:rPr lang="en-US" sz="1050" dirty="0">
                <a:solidFill>
                  <a:srgbClr val="1A1A1A"/>
                </a:solidFill>
                <a:latin typeface="Space Grotesk" pitchFamily="34" charset="0"/>
                <a:ea typeface="Space Grotesk" pitchFamily="34" charset="-122"/>
                <a:cs typeface="Space Grotesk" pitchFamily="34" charset="-120"/>
              </a:rPr>
              <a:t>.</a:t>
            </a:r>
            <a:endParaRPr lang="en-US" sz="1050" dirty="0"/>
          </a:p>
        </p:txBody>
      </p:sp>
      <p:sp>
        <p:nvSpPr>
          <p:cNvPr id="18" name="Text 12"/>
          <p:cNvSpPr/>
          <p:nvPr/>
        </p:nvSpPr>
        <p:spPr>
          <a:xfrm>
            <a:off x="4550569" y="1757363"/>
            <a:ext cx="4164806" cy="457200"/>
          </a:xfrm>
          <a:prstGeom prst="rect">
            <a:avLst/>
          </a:prstGeom>
          <a:noFill/>
          <a:ln/>
        </p:spPr>
        <p:txBody>
          <a:bodyPr wrap="square" lIns="0" tIns="0" rIns="0" bIns="0" rtlCol="0" anchor="t">
            <a:spAutoFit/>
          </a:bodyPr>
          <a:lstStyle/>
          <a:p>
            <a:pPr marL="0" indent="0" algn="l">
              <a:lnSpc>
                <a:spcPct val="128000"/>
              </a:lnSpc>
              <a:buNone/>
            </a:pPr>
            <a:r>
              <a:rPr lang="en-US" sz="1050" dirty="0">
                <a:solidFill>
                  <a:srgbClr val="1A1A1A"/>
                </a:solidFill>
                <a:latin typeface="Space Grotesk" pitchFamily="34" charset="0"/>
                <a:ea typeface="Space Grotesk" pitchFamily="34" charset="-122"/>
                <a:cs typeface="Space Grotesk" pitchFamily="34" charset="-120"/>
              </a:rPr>
              <a:t>Les retarder augmenterait la période de vulnérabilité de Jules face aux maladies infectieuses.</a:t>
            </a:r>
            <a:endParaRPr lang="en-US" sz="1050" dirty="0"/>
          </a:p>
        </p:txBody>
      </p:sp>
      <p:sp>
        <p:nvSpPr>
          <p:cNvPr id="19" name="Shape 13"/>
          <p:cNvSpPr/>
          <p:nvPr/>
        </p:nvSpPr>
        <p:spPr>
          <a:xfrm>
            <a:off x="4550569" y="2500313"/>
            <a:ext cx="4164806" cy="1214438"/>
          </a:xfrm>
          <a:prstGeom prst="rect">
            <a:avLst/>
          </a:prstGeom>
          <a:solidFill>
            <a:srgbClr val="F8F9FA"/>
          </a:solidFill>
          <a:ln/>
        </p:spPr>
        <p:txBody>
          <a:bodyPr/>
          <a:lstStyle/>
          <a:p>
            <a:endParaRPr lang="fr-BE"/>
          </a:p>
        </p:txBody>
      </p:sp>
      <p:sp>
        <p:nvSpPr>
          <p:cNvPr id="20" name="Shape 14"/>
          <p:cNvSpPr/>
          <p:nvPr/>
        </p:nvSpPr>
        <p:spPr>
          <a:xfrm>
            <a:off x="4550569" y="2500313"/>
            <a:ext cx="4164806" cy="28575"/>
          </a:xfrm>
          <a:prstGeom prst="rect">
            <a:avLst/>
          </a:prstGeom>
          <a:solidFill>
            <a:srgbClr val="00A896"/>
          </a:solidFill>
          <a:ln/>
        </p:spPr>
        <p:txBody>
          <a:bodyPr/>
          <a:lstStyle/>
          <a:p>
            <a:endParaRPr lang="fr-BE"/>
          </a:p>
        </p:txBody>
      </p:sp>
      <p:sp>
        <p:nvSpPr>
          <p:cNvPr id="21" name="Text 15"/>
          <p:cNvSpPr/>
          <p:nvPr/>
        </p:nvSpPr>
        <p:spPr>
          <a:xfrm>
            <a:off x="4764881" y="2693194"/>
            <a:ext cx="2955727" cy="164306"/>
          </a:xfrm>
          <a:prstGeom prst="rect">
            <a:avLst/>
          </a:prstGeom>
          <a:noFill/>
          <a:ln/>
        </p:spPr>
        <p:txBody>
          <a:bodyPr wrap="none" lIns="0" tIns="0" rIns="0" bIns="0" rtlCol="0" anchor="t">
            <a:spAutoFit/>
          </a:bodyPr>
          <a:lstStyle/>
          <a:p>
            <a:pPr marL="0" indent="0" algn="l">
              <a:lnSpc>
                <a:spcPct val="120000"/>
              </a:lnSpc>
              <a:buNone/>
            </a:pPr>
            <a:r>
              <a:rPr lang="en-US" sz="900" b="1" dirty="0">
                <a:solidFill>
                  <a:srgbClr val="1A1A1A"/>
                </a:solidFill>
                <a:latin typeface="Space Grotesk Bold" pitchFamily="34" charset="0"/>
                <a:ea typeface="Space Grotesk Bold" pitchFamily="34" charset="-122"/>
                <a:cs typeface="Space Grotesk Bold" pitchFamily="34" charset="-120"/>
              </a:rPr>
              <a:t>De plus, Jules bénéficiera d'un schéma adapté :</a:t>
            </a:r>
            <a:endParaRPr lang="en-US" sz="900" dirty="0"/>
          </a:p>
        </p:txBody>
      </p:sp>
      <p:pic>
        <p:nvPicPr>
          <p:cNvPr id="22" name="Image 4" descr="preencoded.png"/>
          <p:cNvPicPr>
            <a:picLocks noChangeAspect="1"/>
          </p:cNvPicPr>
          <p:nvPr/>
        </p:nvPicPr>
        <p:blipFill>
          <a:blip r:embed="rId7"/>
          <a:stretch>
            <a:fillRect/>
          </a:stretch>
        </p:blipFill>
        <p:spPr>
          <a:xfrm>
            <a:off x="4764881" y="3093244"/>
            <a:ext cx="128588" cy="128588"/>
          </a:xfrm>
          <a:prstGeom prst="rect">
            <a:avLst/>
          </a:prstGeom>
        </p:spPr>
      </p:pic>
      <p:sp>
        <p:nvSpPr>
          <p:cNvPr id="23" name="Text 16"/>
          <p:cNvSpPr/>
          <p:nvPr/>
        </p:nvSpPr>
        <p:spPr>
          <a:xfrm>
            <a:off x="4964906" y="3078956"/>
            <a:ext cx="3123605" cy="164306"/>
          </a:xfrm>
          <a:prstGeom prst="rect">
            <a:avLst/>
          </a:prstGeom>
          <a:noFill/>
          <a:ln/>
        </p:spPr>
        <p:txBody>
          <a:bodyPr wrap="none" lIns="0" tIns="0" rIns="0" bIns="0" rtlCol="0" anchor="t">
            <a:spAutoFit/>
          </a:bodyPr>
          <a:lstStyle/>
          <a:p>
            <a:pPr marL="0" indent="0" algn="l">
              <a:lnSpc>
                <a:spcPct val="120000"/>
              </a:lnSpc>
              <a:buNone/>
            </a:pPr>
            <a:r>
              <a:rPr lang="en-US" sz="900" dirty="0">
                <a:solidFill>
                  <a:srgbClr val="00A896"/>
                </a:solidFill>
                <a:latin typeface="Space Grotesk SemiBold" pitchFamily="34" charset="0"/>
                <a:ea typeface="Space Grotesk SemiBold" pitchFamily="34" charset="-122"/>
                <a:cs typeface="Space Grotesk SemiBold" pitchFamily="34" charset="-120"/>
              </a:rPr>
              <a:t>Schéma renforcé pour le pneumocoque (4 doses).</a:t>
            </a:r>
            <a:endParaRPr lang="en-US" sz="900" dirty="0"/>
          </a:p>
        </p:txBody>
      </p:sp>
      <p:pic>
        <p:nvPicPr>
          <p:cNvPr id="24" name="Image 5" descr="preencoded.png"/>
          <p:cNvPicPr>
            <a:picLocks noChangeAspect="1"/>
          </p:cNvPicPr>
          <p:nvPr/>
        </p:nvPicPr>
        <p:blipFill>
          <a:blip r:embed="rId7"/>
          <a:stretch>
            <a:fillRect/>
          </a:stretch>
        </p:blipFill>
        <p:spPr>
          <a:xfrm>
            <a:off x="4764881" y="3328988"/>
            <a:ext cx="128588" cy="128588"/>
          </a:xfrm>
          <a:prstGeom prst="rect">
            <a:avLst/>
          </a:prstGeom>
        </p:spPr>
      </p:pic>
      <p:sp>
        <p:nvSpPr>
          <p:cNvPr id="25" name="Text 17"/>
          <p:cNvSpPr/>
          <p:nvPr/>
        </p:nvSpPr>
        <p:spPr>
          <a:xfrm>
            <a:off x="4964906" y="3314700"/>
            <a:ext cx="3520083" cy="164306"/>
          </a:xfrm>
          <a:prstGeom prst="rect">
            <a:avLst/>
          </a:prstGeom>
          <a:noFill/>
          <a:ln/>
        </p:spPr>
        <p:txBody>
          <a:bodyPr wrap="none" lIns="0" tIns="0" rIns="0" bIns="0" rtlCol="0" anchor="t">
            <a:spAutoFit/>
          </a:bodyPr>
          <a:lstStyle/>
          <a:p>
            <a:pPr marL="0" indent="0" algn="l">
              <a:lnSpc>
                <a:spcPct val="120000"/>
              </a:lnSpc>
              <a:buNone/>
            </a:pPr>
            <a:r>
              <a:rPr lang="en-US" sz="900" dirty="0">
                <a:solidFill>
                  <a:srgbClr val="00A896"/>
                </a:solidFill>
                <a:latin typeface="Space Grotesk SemiBold" pitchFamily="34" charset="0"/>
                <a:ea typeface="Space Grotesk SemiBold" pitchFamily="34" charset="-122"/>
                <a:cs typeface="Space Grotesk SemiBold" pitchFamily="34" charset="-120"/>
              </a:rPr>
              <a:t>Le vaccin VRS (Beyfortus®) lui sera proposé avant l'hiver</a:t>
            </a:r>
            <a:endParaRPr lang="en-US" sz="900" dirty="0"/>
          </a:p>
        </p:txBody>
      </p:sp>
      <p:sp>
        <p:nvSpPr>
          <p:cNvPr id="26" name="Text 18"/>
          <p:cNvSpPr/>
          <p:nvPr/>
        </p:nvSpPr>
        <p:spPr>
          <a:xfrm>
            <a:off x="4764881" y="3507581"/>
            <a:ext cx="2418159" cy="164306"/>
          </a:xfrm>
          <a:prstGeom prst="rect">
            <a:avLst/>
          </a:prstGeom>
          <a:noFill/>
          <a:ln/>
        </p:spPr>
        <p:txBody>
          <a:bodyPr wrap="none" lIns="0" tIns="0" rIns="0" bIns="0" rtlCol="0" anchor="t">
            <a:spAutoFit/>
          </a:bodyPr>
          <a:lstStyle/>
          <a:p>
            <a:pPr marL="0" indent="0" algn="l">
              <a:lnSpc>
                <a:spcPct val="120000"/>
              </a:lnSpc>
              <a:buNone/>
            </a:pPr>
            <a:r>
              <a:rPr lang="en-US" sz="900" dirty="0">
                <a:solidFill>
                  <a:srgbClr val="00A896"/>
                </a:solidFill>
                <a:latin typeface="Space Grotesk SemiBold" pitchFamily="34" charset="0"/>
                <a:ea typeface="Space Grotesk SemiBold" pitchFamily="34" charset="-122"/>
                <a:cs typeface="Space Grotesk SemiBold" pitchFamily="34" charset="-120"/>
              </a:rPr>
              <a:t>pour le protéger contre la bronchiolite.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628650" y="459879"/>
            <a:ext cx="235744" cy="228600"/>
          </a:xfrm>
          <a:prstGeom prst="rect">
            <a:avLst/>
          </a:prstGeom>
        </p:spPr>
      </p:pic>
      <p:sp>
        <p:nvSpPr>
          <p:cNvPr id="4" name="Text 0"/>
          <p:cNvSpPr/>
          <p:nvPr/>
        </p:nvSpPr>
        <p:spPr>
          <a:xfrm>
            <a:off x="971550" y="428625"/>
            <a:ext cx="4164806" cy="291108"/>
          </a:xfrm>
          <a:prstGeom prst="rect">
            <a:avLst/>
          </a:prstGeom>
          <a:noFill/>
          <a:ln/>
        </p:spPr>
        <p:txBody>
          <a:bodyPr wrap="square" lIns="0"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QUIZ — TESTEZ VOS CONNAISSANCES</a:t>
            </a:r>
            <a:endParaRPr lang="en-US" sz="1600" dirty="0"/>
          </a:p>
        </p:txBody>
      </p:sp>
      <p:sp>
        <p:nvSpPr>
          <p:cNvPr id="5" name="Shape 1"/>
          <p:cNvSpPr/>
          <p:nvPr/>
        </p:nvSpPr>
        <p:spPr>
          <a:xfrm>
            <a:off x="428625" y="1005483"/>
            <a:ext cx="4036219" cy="1747540"/>
          </a:xfrm>
          <a:prstGeom prst="rect">
            <a:avLst/>
          </a:prstGeom>
          <a:solidFill>
            <a:srgbClr val="F8F9FA"/>
          </a:solidFill>
          <a:ln/>
        </p:spPr>
        <p:txBody>
          <a:bodyPr/>
          <a:lstStyle/>
          <a:p>
            <a:endParaRPr lang="fr-BE"/>
          </a:p>
        </p:txBody>
      </p:sp>
      <p:sp>
        <p:nvSpPr>
          <p:cNvPr id="6" name="Shape 2"/>
          <p:cNvSpPr/>
          <p:nvPr/>
        </p:nvSpPr>
        <p:spPr>
          <a:xfrm>
            <a:off x="428625" y="1005483"/>
            <a:ext cx="4036219" cy="28575"/>
          </a:xfrm>
          <a:prstGeom prst="rect">
            <a:avLst/>
          </a:prstGeom>
          <a:solidFill>
            <a:srgbClr val="4A235A"/>
          </a:solidFill>
          <a:ln/>
        </p:spPr>
        <p:txBody>
          <a:bodyPr/>
          <a:lstStyle/>
          <a:p>
            <a:endParaRPr lang="fr-BE"/>
          </a:p>
        </p:txBody>
      </p:sp>
      <p:sp>
        <p:nvSpPr>
          <p:cNvPr id="7" name="Text 3"/>
          <p:cNvSpPr/>
          <p:nvPr/>
        </p:nvSpPr>
        <p:spPr>
          <a:xfrm>
            <a:off x="642938" y="1219795"/>
            <a:ext cx="285750" cy="217884"/>
          </a:xfrm>
          <a:prstGeom prst="rect">
            <a:avLst/>
          </a:prstGeom>
          <a:noFill/>
          <a:ln/>
        </p:spPr>
        <p:txBody>
          <a:bodyPr wrap="none" lIns="0" tIns="0" rIns="0" bIns="0" rtlCol="0" anchor="t">
            <a:spAutoFit/>
          </a:bodyPr>
          <a:lstStyle/>
          <a:p>
            <a:pPr marL="0" indent="0" algn="l">
              <a:buNone/>
            </a:pPr>
            <a:r>
              <a:rPr lang="en-US" sz="1200" b="1" dirty="0">
                <a:solidFill>
                  <a:srgbClr val="00A896"/>
                </a:solidFill>
                <a:latin typeface="Space Grotesk Bold" pitchFamily="34" charset="0"/>
                <a:ea typeface="Space Grotesk Bold" pitchFamily="34" charset="-122"/>
                <a:cs typeface="Space Grotesk Bold" pitchFamily="34" charset="-120"/>
              </a:rPr>
              <a:t>Q1</a:t>
            </a:r>
            <a:endParaRPr lang="en-US" sz="1200" dirty="0"/>
          </a:p>
        </p:txBody>
      </p:sp>
      <p:sp>
        <p:nvSpPr>
          <p:cNvPr id="8" name="Text 4"/>
          <p:cNvSpPr/>
          <p:nvPr/>
        </p:nvSpPr>
        <p:spPr>
          <a:xfrm>
            <a:off x="1035844" y="1219795"/>
            <a:ext cx="3214688" cy="360034"/>
          </a:xfrm>
          <a:prstGeom prst="rect">
            <a:avLst/>
          </a:prstGeom>
          <a:noFill/>
          <a:ln/>
        </p:spPr>
        <p:txBody>
          <a:bodyPr wrap="square" lIns="0" tIns="0" rIns="0"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Quelle couleur d'alerte indique qu'un vaccin est dû ou dépassé ?</a:t>
            </a:r>
            <a:endParaRPr lang="en-US" sz="900" dirty="0"/>
          </a:p>
        </p:txBody>
      </p:sp>
      <p:sp>
        <p:nvSpPr>
          <p:cNvPr id="9" name="Shape 5"/>
          <p:cNvSpPr/>
          <p:nvPr/>
        </p:nvSpPr>
        <p:spPr>
          <a:xfrm>
            <a:off x="642938" y="2181523"/>
            <a:ext cx="3607594" cy="571500"/>
          </a:xfrm>
          <a:prstGeom prst="rect">
            <a:avLst/>
          </a:prstGeom>
          <a:solidFill>
            <a:srgbClr val="E8F6F5"/>
          </a:solidFill>
          <a:ln/>
        </p:spPr>
        <p:txBody>
          <a:bodyPr/>
          <a:lstStyle/>
          <a:p>
            <a:endParaRPr lang="fr-BE"/>
          </a:p>
        </p:txBody>
      </p:sp>
      <p:sp>
        <p:nvSpPr>
          <p:cNvPr id="10" name="Shape 6"/>
          <p:cNvSpPr/>
          <p:nvPr/>
        </p:nvSpPr>
        <p:spPr>
          <a:xfrm>
            <a:off x="642938" y="2181523"/>
            <a:ext cx="28575" cy="571500"/>
          </a:xfrm>
          <a:prstGeom prst="rect">
            <a:avLst/>
          </a:prstGeom>
          <a:solidFill>
            <a:srgbClr val="00A896"/>
          </a:solidFill>
          <a:ln/>
        </p:spPr>
        <p:txBody>
          <a:bodyPr/>
          <a:lstStyle/>
          <a:p>
            <a:endParaRPr lang="fr-BE"/>
          </a:p>
        </p:txBody>
      </p:sp>
      <p:pic>
        <p:nvPicPr>
          <p:cNvPr id="11" name="Image 2" descr="preencoded.png"/>
          <p:cNvPicPr>
            <a:picLocks noChangeAspect="1"/>
          </p:cNvPicPr>
          <p:nvPr/>
        </p:nvPicPr>
        <p:blipFill>
          <a:blip r:embed="rId5"/>
          <a:stretch>
            <a:fillRect/>
          </a:stretch>
        </p:blipFill>
        <p:spPr>
          <a:xfrm>
            <a:off x="785813" y="2449413"/>
            <a:ext cx="142875" cy="142875"/>
          </a:xfrm>
          <a:prstGeom prst="rect">
            <a:avLst/>
          </a:prstGeom>
        </p:spPr>
      </p:pic>
      <p:sp>
        <p:nvSpPr>
          <p:cNvPr id="12" name="Text 7"/>
          <p:cNvSpPr/>
          <p:nvPr/>
        </p:nvSpPr>
        <p:spPr>
          <a:xfrm>
            <a:off x="1000125" y="2440846"/>
            <a:ext cx="2432447" cy="160009"/>
          </a:xfrm>
          <a:prstGeom prst="rect">
            <a:avLst/>
          </a:prstGeom>
          <a:noFill/>
          <a:ln/>
        </p:spPr>
        <p:txBody>
          <a:bodyPr wrap="none" lIns="0" tIns="0" rIns="0" bIns="0" rtlCol="0" anchor="t">
            <a:spAutoFit/>
          </a:bodyPr>
          <a:lstStyle/>
          <a:p>
            <a:pPr marL="0" indent="0" algn="l">
              <a:lnSpc>
                <a:spcPct val="112000"/>
              </a:lnSpc>
              <a:buNone/>
            </a:pPr>
            <a:r>
              <a:rPr lang="en-US" sz="800" dirty="0">
                <a:solidFill>
                  <a:srgbClr val="00A896"/>
                </a:solidFill>
                <a:latin typeface="Space Grotesk SemiBold" pitchFamily="34" charset="0"/>
                <a:ea typeface="Space Grotesk SemiBold" pitchFamily="34" charset="-122"/>
                <a:cs typeface="Space Grotesk SemiBold" pitchFamily="34" charset="-120"/>
              </a:rPr>
              <a:t xml:space="preserve">Réponse : </a:t>
            </a:r>
            <a:r>
              <a:rPr lang="en-US" sz="800" b="1" dirty="0">
                <a:solidFill>
                  <a:srgbClr val="1A1A1A"/>
                </a:solidFill>
                <a:latin typeface="Space Grotesk Bold" pitchFamily="34" charset="0"/>
                <a:ea typeface="Space Grotesk Bold" pitchFamily="34" charset="-122"/>
                <a:cs typeface="Space Grotesk Bold" pitchFamily="34" charset="-120"/>
              </a:rPr>
              <a:t>Rouge</a:t>
            </a:r>
            <a:r>
              <a:rPr lang="en-US" sz="800" dirty="0">
                <a:solidFill>
                  <a:srgbClr val="00A896"/>
                </a:solidFill>
                <a:latin typeface="Space Grotesk SemiBold" pitchFamily="34" charset="0"/>
                <a:ea typeface="Space Grotesk SemiBold" pitchFamily="34" charset="-122"/>
                <a:cs typeface="Space Grotesk SemiBold" pitchFamily="34" charset="-120"/>
              </a:rPr>
              <a:t xml:space="preserve"> (Action immédiate requise)</a:t>
            </a:r>
            <a:endParaRPr lang="en-US" sz="800" dirty="0"/>
          </a:p>
        </p:txBody>
      </p:sp>
      <p:sp>
        <p:nvSpPr>
          <p:cNvPr id="13" name="Shape 8"/>
          <p:cNvSpPr/>
          <p:nvPr/>
        </p:nvSpPr>
        <p:spPr>
          <a:xfrm>
            <a:off x="4679156" y="1005483"/>
            <a:ext cx="4036219" cy="1747540"/>
          </a:xfrm>
          <a:prstGeom prst="rect">
            <a:avLst/>
          </a:prstGeom>
          <a:solidFill>
            <a:srgbClr val="F8F9FA"/>
          </a:solidFill>
          <a:ln/>
        </p:spPr>
        <p:txBody>
          <a:bodyPr/>
          <a:lstStyle/>
          <a:p>
            <a:endParaRPr lang="fr-BE"/>
          </a:p>
        </p:txBody>
      </p:sp>
      <p:sp>
        <p:nvSpPr>
          <p:cNvPr id="14" name="Shape 9"/>
          <p:cNvSpPr/>
          <p:nvPr/>
        </p:nvSpPr>
        <p:spPr>
          <a:xfrm>
            <a:off x="4679156" y="1005483"/>
            <a:ext cx="4036219" cy="28575"/>
          </a:xfrm>
          <a:prstGeom prst="rect">
            <a:avLst/>
          </a:prstGeom>
          <a:solidFill>
            <a:srgbClr val="4A235A"/>
          </a:solidFill>
          <a:ln/>
        </p:spPr>
        <p:txBody>
          <a:bodyPr/>
          <a:lstStyle/>
          <a:p>
            <a:endParaRPr lang="fr-BE"/>
          </a:p>
        </p:txBody>
      </p:sp>
      <p:sp>
        <p:nvSpPr>
          <p:cNvPr id="15" name="Text 10"/>
          <p:cNvSpPr/>
          <p:nvPr/>
        </p:nvSpPr>
        <p:spPr>
          <a:xfrm>
            <a:off x="4893469" y="1219795"/>
            <a:ext cx="285750" cy="217884"/>
          </a:xfrm>
          <a:prstGeom prst="rect">
            <a:avLst/>
          </a:prstGeom>
          <a:noFill/>
          <a:ln/>
        </p:spPr>
        <p:txBody>
          <a:bodyPr wrap="none" lIns="0" tIns="0" rIns="0" bIns="0" rtlCol="0" anchor="t">
            <a:spAutoFit/>
          </a:bodyPr>
          <a:lstStyle/>
          <a:p>
            <a:pPr marL="0" indent="0" algn="l">
              <a:buNone/>
            </a:pPr>
            <a:r>
              <a:rPr lang="en-US" sz="1200" b="1" dirty="0">
                <a:solidFill>
                  <a:srgbClr val="00A896"/>
                </a:solidFill>
                <a:latin typeface="Space Grotesk Bold" pitchFamily="34" charset="0"/>
                <a:ea typeface="Space Grotesk Bold" pitchFamily="34" charset="-122"/>
                <a:cs typeface="Space Grotesk Bold" pitchFamily="34" charset="-120"/>
              </a:rPr>
              <a:t>Q2</a:t>
            </a:r>
            <a:endParaRPr lang="en-US" sz="1200" dirty="0"/>
          </a:p>
        </p:txBody>
      </p:sp>
      <p:sp>
        <p:nvSpPr>
          <p:cNvPr id="16" name="Text 11"/>
          <p:cNvSpPr/>
          <p:nvPr/>
        </p:nvSpPr>
        <p:spPr>
          <a:xfrm>
            <a:off x="5286375" y="1219795"/>
            <a:ext cx="3214688" cy="360034"/>
          </a:xfrm>
          <a:prstGeom prst="rect">
            <a:avLst/>
          </a:prstGeom>
          <a:noFill/>
          <a:ln/>
        </p:spPr>
        <p:txBody>
          <a:bodyPr wrap="square" lIns="0" tIns="0" rIns="0"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Vrai ou Faux : Les vaccins d'un enfant prématuré doivent être calculés selon son âge corrigé.</a:t>
            </a:r>
            <a:endParaRPr lang="en-US" sz="900" dirty="0"/>
          </a:p>
        </p:txBody>
      </p:sp>
      <p:sp>
        <p:nvSpPr>
          <p:cNvPr id="17" name="Shape 12"/>
          <p:cNvSpPr/>
          <p:nvPr/>
        </p:nvSpPr>
        <p:spPr>
          <a:xfrm>
            <a:off x="4893469" y="2181523"/>
            <a:ext cx="3607594" cy="571500"/>
          </a:xfrm>
          <a:prstGeom prst="rect">
            <a:avLst/>
          </a:prstGeom>
          <a:solidFill>
            <a:srgbClr val="E8F6F5"/>
          </a:solidFill>
          <a:ln/>
        </p:spPr>
        <p:txBody>
          <a:bodyPr/>
          <a:lstStyle/>
          <a:p>
            <a:endParaRPr lang="fr-BE"/>
          </a:p>
        </p:txBody>
      </p:sp>
      <p:sp>
        <p:nvSpPr>
          <p:cNvPr id="18" name="Shape 13"/>
          <p:cNvSpPr/>
          <p:nvPr/>
        </p:nvSpPr>
        <p:spPr>
          <a:xfrm>
            <a:off x="4893469" y="2181523"/>
            <a:ext cx="28575" cy="571500"/>
          </a:xfrm>
          <a:prstGeom prst="rect">
            <a:avLst/>
          </a:prstGeom>
          <a:solidFill>
            <a:srgbClr val="00A896"/>
          </a:solidFill>
          <a:ln/>
        </p:spPr>
        <p:txBody>
          <a:bodyPr/>
          <a:lstStyle/>
          <a:p>
            <a:endParaRPr lang="fr-BE"/>
          </a:p>
        </p:txBody>
      </p:sp>
      <p:pic>
        <p:nvPicPr>
          <p:cNvPr id="19" name="Image 3" descr="preencoded.png"/>
          <p:cNvPicPr>
            <a:picLocks noChangeAspect="1"/>
          </p:cNvPicPr>
          <p:nvPr/>
        </p:nvPicPr>
        <p:blipFill>
          <a:blip r:embed="rId5"/>
          <a:stretch>
            <a:fillRect/>
          </a:stretch>
        </p:blipFill>
        <p:spPr>
          <a:xfrm>
            <a:off x="5036344" y="2449413"/>
            <a:ext cx="142875" cy="142875"/>
          </a:xfrm>
          <a:prstGeom prst="rect">
            <a:avLst/>
          </a:prstGeom>
        </p:spPr>
      </p:pic>
      <p:sp>
        <p:nvSpPr>
          <p:cNvPr id="20" name="Text 14"/>
          <p:cNvSpPr/>
          <p:nvPr/>
        </p:nvSpPr>
        <p:spPr>
          <a:xfrm>
            <a:off x="5250656" y="2360842"/>
            <a:ext cx="3107531" cy="320018"/>
          </a:xfrm>
          <a:prstGeom prst="rect">
            <a:avLst/>
          </a:prstGeom>
          <a:noFill/>
          <a:ln/>
        </p:spPr>
        <p:txBody>
          <a:bodyPr wrap="square" lIns="0" tIns="0" rIns="0" bIns="0" rtlCol="0" anchor="t">
            <a:spAutoFit/>
          </a:bodyPr>
          <a:lstStyle/>
          <a:p>
            <a:pPr marL="0" indent="0" algn="l">
              <a:lnSpc>
                <a:spcPct val="112000"/>
              </a:lnSpc>
              <a:buNone/>
            </a:pPr>
            <a:r>
              <a:rPr lang="en-US" sz="800" dirty="0">
                <a:solidFill>
                  <a:srgbClr val="00A896"/>
                </a:solidFill>
                <a:latin typeface="Space Grotesk SemiBold" pitchFamily="34" charset="0"/>
                <a:ea typeface="Space Grotesk SemiBold" pitchFamily="34" charset="-122"/>
                <a:cs typeface="Space Grotesk SemiBold" pitchFamily="34" charset="-120"/>
              </a:rPr>
              <a:t xml:space="preserve">Réponse : </a:t>
            </a:r>
            <a:r>
              <a:rPr lang="en-US" sz="800" b="1" dirty="0">
                <a:solidFill>
                  <a:srgbClr val="1A1A1A"/>
                </a:solidFill>
                <a:latin typeface="Space Grotesk Bold" pitchFamily="34" charset="0"/>
                <a:ea typeface="Space Grotesk Bold" pitchFamily="34" charset="-122"/>
                <a:cs typeface="Space Grotesk Bold" pitchFamily="34" charset="-120"/>
              </a:rPr>
              <a:t>Faux</a:t>
            </a:r>
            <a:r>
              <a:rPr lang="en-US" sz="800" dirty="0">
                <a:solidFill>
                  <a:srgbClr val="00A896"/>
                </a:solidFill>
                <a:latin typeface="Space Grotesk SemiBold" pitchFamily="34" charset="0"/>
                <a:ea typeface="Space Grotesk SemiBold" pitchFamily="34" charset="-122"/>
                <a:cs typeface="Space Grotesk SemiBold" pitchFamily="34" charset="-120"/>
              </a:rPr>
              <a:t xml:space="preserve"> — Ils sont calculés selon l'âge chronologique (date de naissance réelle).</a:t>
            </a:r>
            <a:endParaRPr lang="en-US" sz="800" dirty="0"/>
          </a:p>
        </p:txBody>
      </p:sp>
      <p:sp>
        <p:nvSpPr>
          <p:cNvPr id="21" name="Shape 15"/>
          <p:cNvSpPr/>
          <p:nvPr/>
        </p:nvSpPr>
        <p:spPr>
          <a:xfrm>
            <a:off x="428625" y="2967335"/>
            <a:ext cx="4036219" cy="1747540"/>
          </a:xfrm>
          <a:prstGeom prst="rect">
            <a:avLst/>
          </a:prstGeom>
          <a:solidFill>
            <a:srgbClr val="F8F9FA"/>
          </a:solidFill>
          <a:ln/>
        </p:spPr>
        <p:txBody>
          <a:bodyPr/>
          <a:lstStyle/>
          <a:p>
            <a:endParaRPr lang="fr-BE"/>
          </a:p>
        </p:txBody>
      </p:sp>
      <p:sp>
        <p:nvSpPr>
          <p:cNvPr id="22" name="Shape 16"/>
          <p:cNvSpPr/>
          <p:nvPr/>
        </p:nvSpPr>
        <p:spPr>
          <a:xfrm>
            <a:off x="428625" y="2967335"/>
            <a:ext cx="4036219" cy="28575"/>
          </a:xfrm>
          <a:prstGeom prst="rect">
            <a:avLst/>
          </a:prstGeom>
          <a:solidFill>
            <a:srgbClr val="4A235A"/>
          </a:solidFill>
          <a:ln/>
        </p:spPr>
        <p:txBody>
          <a:bodyPr/>
          <a:lstStyle/>
          <a:p>
            <a:endParaRPr lang="fr-BE"/>
          </a:p>
        </p:txBody>
      </p:sp>
      <p:sp>
        <p:nvSpPr>
          <p:cNvPr id="23" name="Text 17"/>
          <p:cNvSpPr/>
          <p:nvPr/>
        </p:nvSpPr>
        <p:spPr>
          <a:xfrm>
            <a:off x="642938" y="3181648"/>
            <a:ext cx="285750" cy="217884"/>
          </a:xfrm>
          <a:prstGeom prst="rect">
            <a:avLst/>
          </a:prstGeom>
          <a:noFill/>
          <a:ln/>
        </p:spPr>
        <p:txBody>
          <a:bodyPr wrap="none" lIns="0" tIns="0" rIns="0" bIns="0" rtlCol="0" anchor="t">
            <a:spAutoFit/>
          </a:bodyPr>
          <a:lstStyle/>
          <a:p>
            <a:pPr marL="0" indent="0" algn="l">
              <a:buNone/>
            </a:pPr>
            <a:r>
              <a:rPr lang="en-US" sz="1200" b="1" dirty="0">
                <a:solidFill>
                  <a:srgbClr val="00A896"/>
                </a:solidFill>
                <a:latin typeface="Space Grotesk Bold" pitchFamily="34" charset="0"/>
                <a:ea typeface="Space Grotesk Bold" pitchFamily="34" charset="-122"/>
                <a:cs typeface="Space Grotesk Bold" pitchFamily="34" charset="-120"/>
              </a:rPr>
              <a:t>Q3</a:t>
            </a:r>
            <a:endParaRPr lang="en-US" sz="1200" dirty="0"/>
          </a:p>
        </p:txBody>
      </p:sp>
      <p:sp>
        <p:nvSpPr>
          <p:cNvPr id="24" name="Text 18"/>
          <p:cNvSpPr/>
          <p:nvPr/>
        </p:nvSpPr>
        <p:spPr>
          <a:xfrm>
            <a:off x="1035844" y="3181648"/>
            <a:ext cx="3214688" cy="360034"/>
          </a:xfrm>
          <a:prstGeom prst="rect">
            <a:avLst/>
          </a:prstGeom>
          <a:noFill/>
          <a:ln/>
        </p:spPr>
        <p:txBody>
          <a:bodyPr wrap="square" lIns="0" tIns="0" rIns="0"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Quel type de vaccin est formellement contre-indiqué chez un enfant immunodéprimé sévère ?</a:t>
            </a:r>
            <a:endParaRPr lang="en-US" sz="900" dirty="0"/>
          </a:p>
        </p:txBody>
      </p:sp>
      <p:sp>
        <p:nvSpPr>
          <p:cNvPr id="25" name="Shape 19"/>
          <p:cNvSpPr/>
          <p:nvPr/>
        </p:nvSpPr>
        <p:spPr>
          <a:xfrm>
            <a:off x="642938" y="4143375"/>
            <a:ext cx="3607594" cy="571500"/>
          </a:xfrm>
          <a:prstGeom prst="rect">
            <a:avLst/>
          </a:prstGeom>
          <a:solidFill>
            <a:srgbClr val="E8F6F5"/>
          </a:solidFill>
          <a:ln/>
        </p:spPr>
        <p:txBody>
          <a:bodyPr/>
          <a:lstStyle/>
          <a:p>
            <a:endParaRPr lang="fr-BE"/>
          </a:p>
        </p:txBody>
      </p:sp>
      <p:sp>
        <p:nvSpPr>
          <p:cNvPr id="26" name="Shape 20"/>
          <p:cNvSpPr/>
          <p:nvPr/>
        </p:nvSpPr>
        <p:spPr>
          <a:xfrm>
            <a:off x="642938" y="4143375"/>
            <a:ext cx="28575" cy="571500"/>
          </a:xfrm>
          <a:prstGeom prst="rect">
            <a:avLst/>
          </a:prstGeom>
          <a:solidFill>
            <a:srgbClr val="00A896"/>
          </a:solidFill>
          <a:ln/>
        </p:spPr>
        <p:txBody>
          <a:bodyPr/>
          <a:lstStyle/>
          <a:p>
            <a:endParaRPr lang="fr-BE"/>
          </a:p>
        </p:txBody>
      </p:sp>
      <p:pic>
        <p:nvPicPr>
          <p:cNvPr id="27" name="Image 4" descr="preencoded.png"/>
          <p:cNvPicPr>
            <a:picLocks noChangeAspect="1"/>
          </p:cNvPicPr>
          <p:nvPr/>
        </p:nvPicPr>
        <p:blipFill>
          <a:blip r:embed="rId6"/>
          <a:stretch>
            <a:fillRect/>
          </a:stretch>
        </p:blipFill>
        <p:spPr>
          <a:xfrm>
            <a:off x="785813" y="4411266"/>
            <a:ext cx="142875" cy="142875"/>
          </a:xfrm>
          <a:prstGeom prst="rect">
            <a:avLst/>
          </a:prstGeom>
        </p:spPr>
      </p:pic>
      <p:sp>
        <p:nvSpPr>
          <p:cNvPr id="28" name="Text 21"/>
          <p:cNvSpPr/>
          <p:nvPr/>
        </p:nvSpPr>
        <p:spPr>
          <a:xfrm>
            <a:off x="1000125" y="4322694"/>
            <a:ext cx="3107531" cy="320018"/>
          </a:xfrm>
          <a:prstGeom prst="rect">
            <a:avLst/>
          </a:prstGeom>
          <a:noFill/>
          <a:ln/>
        </p:spPr>
        <p:txBody>
          <a:bodyPr wrap="square" lIns="0" tIns="0" rIns="0" bIns="0" rtlCol="0" anchor="t">
            <a:spAutoFit/>
          </a:bodyPr>
          <a:lstStyle/>
          <a:p>
            <a:pPr marL="0" indent="0" algn="l">
              <a:lnSpc>
                <a:spcPct val="112000"/>
              </a:lnSpc>
              <a:buNone/>
            </a:pPr>
            <a:r>
              <a:rPr lang="en-US" sz="800" dirty="0">
                <a:solidFill>
                  <a:srgbClr val="00A896"/>
                </a:solidFill>
                <a:latin typeface="Space Grotesk SemiBold" pitchFamily="34" charset="0"/>
                <a:ea typeface="Space Grotesk SemiBold" pitchFamily="34" charset="-122"/>
                <a:cs typeface="Space Grotesk SemiBold" pitchFamily="34" charset="-120"/>
              </a:rPr>
              <a:t xml:space="preserve">Réponse : </a:t>
            </a:r>
            <a:r>
              <a:rPr lang="en-US" sz="800" b="1" dirty="0">
                <a:solidFill>
                  <a:srgbClr val="1A1A1A"/>
                </a:solidFill>
                <a:latin typeface="Space Grotesk Bold" pitchFamily="34" charset="0"/>
                <a:ea typeface="Space Grotesk Bold" pitchFamily="34" charset="-122"/>
                <a:cs typeface="Space Grotesk Bold" pitchFamily="34" charset="-120"/>
              </a:rPr>
              <a:t>Les vaccins vivants atténués</a:t>
            </a:r>
            <a:r>
              <a:rPr lang="en-US" sz="800" dirty="0">
                <a:solidFill>
                  <a:srgbClr val="00A896"/>
                </a:solidFill>
                <a:latin typeface="Space Grotesk SemiBold" pitchFamily="34" charset="0"/>
                <a:ea typeface="Space Grotesk SemiBold" pitchFamily="34" charset="-122"/>
                <a:cs typeface="Space Grotesk SemiBold" pitchFamily="34" charset="-120"/>
              </a:rPr>
              <a:t xml:space="preserve"> (ex: RRO, Varicelle, Rotavirus).</a:t>
            </a:r>
            <a:endParaRPr lang="en-US" sz="800" dirty="0"/>
          </a:p>
        </p:txBody>
      </p:sp>
      <p:sp>
        <p:nvSpPr>
          <p:cNvPr id="29" name="Shape 22"/>
          <p:cNvSpPr/>
          <p:nvPr/>
        </p:nvSpPr>
        <p:spPr>
          <a:xfrm>
            <a:off x="4679156" y="2967335"/>
            <a:ext cx="4036219" cy="1747540"/>
          </a:xfrm>
          <a:prstGeom prst="rect">
            <a:avLst/>
          </a:prstGeom>
          <a:solidFill>
            <a:srgbClr val="F8F9FA"/>
          </a:solidFill>
          <a:ln/>
        </p:spPr>
        <p:txBody>
          <a:bodyPr/>
          <a:lstStyle/>
          <a:p>
            <a:endParaRPr lang="fr-BE"/>
          </a:p>
        </p:txBody>
      </p:sp>
      <p:sp>
        <p:nvSpPr>
          <p:cNvPr id="30" name="Shape 23"/>
          <p:cNvSpPr/>
          <p:nvPr/>
        </p:nvSpPr>
        <p:spPr>
          <a:xfrm>
            <a:off x="4679156" y="2967335"/>
            <a:ext cx="4036219" cy="28575"/>
          </a:xfrm>
          <a:prstGeom prst="rect">
            <a:avLst/>
          </a:prstGeom>
          <a:solidFill>
            <a:srgbClr val="4A235A"/>
          </a:solidFill>
          <a:ln/>
        </p:spPr>
        <p:txBody>
          <a:bodyPr/>
          <a:lstStyle/>
          <a:p>
            <a:endParaRPr lang="fr-BE"/>
          </a:p>
        </p:txBody>
      </p:sp>
      <p:sp>
        <p:nvSpPr>
          <p:cNvPr id="31" name="Text 24"/>
          <p:cNvSpPr/>
          <p:nvPr/>
        </p:nvSpPr>
        <p:spPr>
          <a:xfrm>
            <a:off x="4893469" y="3181648"/>
            <a:ext cx="285750" cy="217884"/>
          </a:xfrm>
          <a:prstGeom prst="rect">
            <a:avLst/>
          </a:prstGeom>
          <a:noFill/>
          <a:ln/>
        </p:spPr>
        <p:txBody>
          <a:bodyPr wrap="none" lIns="0" tIns="0" rIns="0" bIns="0" rtlCol="0" anchor="t">
            <a:spAutoFit/>
          </a:bodyPr>
          <a:lstStyle/>
          <a:p>
            <a:pPr marL="0" indent="0" algn="l">
              <a:buNone/>
            </a:pPr>
            <a:r>
              <a:rPr lang="en-US" sz="1200" b="1" dirty="0">
                <a:solidFill>
                  <a:srgbClr val="00A896"/>
                </a:solidFill>
                <a:latin typeface="Space Grotesk Bold" pitchFamily="34" charset="0"/>
                <a:ea typeface="Space Grotesk Bold" pitchFamily="34" charset="-122"/>
                <a:cs typeface="Space Grotesk Bold" pitchFamily="34" charset="-120"/>
              </a:rPr>
              <a:t>Q4</a:t>
            </a:r>
            <a:endParaRPr lang="en-US" sz="1200" dirty="0"/>
          </a:p>
        </p:txBody>
      </p:sp>
      <p:sp>
        <p:nvSpPr>
          <p:cNvPr id="32" name="Text 25"/>
          <p:cNvSpPr/>
          <p:nvPr/>
        </p:nvSpPr>
        <p:spPr>
          <a:xfrm>
            <a:off x="5286375" y="3181648"/>
            <a:ext cx="2400300" cy="180017"/>
          </a:xfrm>
          <a:prstGeom prst="rect">
            <a:avLst/>
          </a:prstGeom>
          <a:noFill/>
          <a:ln/>
        </p:spPr>
        <p:txBody>
          <a:bodyPr wrap="none" lIns="0" tIns="0" rIns="0" bIns="0" rtlCol="0" anchor="t">
            <a:spAutoFit/>
          </a:bodyPr>
          <a:lstStyle/>
          <a:p>
            <a:pPr marL="0" indent="0" algn="l">
              <a:lnSpc>
                <a:spcPct val="112000"/>
              </a:lnSpc>
              <a:buNone/>
            </a:pPr>
            <a:r>
              <a:rPr lang="en-US" sz="900" dirty="0">
                <a:solidFill>
                  <a:srgbClr val="1A1A1A"/>
                </a:solidFill>
                <a:latin typeface="Space Grotesk SemiBold" pitchFamily="34" charset="0"/>
                <a:ea typeface="Space Grotesk SemiBold" pitchFamily="34" charset="-122"/>
                <a:cs typeface="Space Grotesk SemiBold" pitchFamily="34" charset="-120"/>
              </a:rPr>
              <a:t>Que signifie l'alerte 🔵 RECOMMANDÉ ?</a:t>
            </a:r>
            <a:endParaRPr lang="en-US" sz="900" dirty="0"/>
          </a:p>
        </p:txBody>
      </p:sp>
      <p:sp>
        <p:nvSpPr>
          <p:cNvPr id="33" name="Shape 26"/>
          <p:cNvSpPr/>
          <p:nvPr/>
        </p:nvSpPr>
        <p:spPr>
          <a:xfrm>
            <a:off x="4893469" y="4127692"/>
            <a:ext cx="3607594" cy="587183"/>
          </a:xfrm>
          <a:prstGeom prst="rect">
            <a:avLst/>
          </a:prstGeom>
          <a:solidFill>
            <a:srgbClr val="E8F6F5"/>
          </a:solidFill>
          <a:ln/>
        </p:spPr>
        <p:txBody>
          <a:bodyPr/>
          <a:lstStyle/>
          <a:p>
            <a:endParaRPr lang="fr-BE"/>
          </a:p>
        </p:txBody>
      </p:sp>
      <p:sp>
        <p:nvSpPr>
          <p:cNvPr id="34" name="Shape 27"/>
          <p:cNvSpPr/>
          <p:nvPr/>
        </p:nvSpPr>
        <p:spPr>
          <a:xfrm>
            <a:off x="4893469" y="4127692"/>
            <a:ext cx="28575" cy="587183"/>
          </a:xfrm>
          <a:prstGeom prst="rect">
            <a:avLst/>
          </a:prstGeom>
          <a:solidFill>
            <a:srgbClr val="00A896"/>
          </a:solidFill>
          <a:ln/>
        </p:spPr>
        <p:txBody>
          <a:bodyPr/>
          <a:lstStyle/>
          <a:p>
            <a:endParaRPr lang="fr-BE"/>
          </a:p>
        </p:txBody>
      </p:sp>
      <p:pic>
        <p:nvPicPr>
          <p:cNvPr id="35" name="Image 5" descr="preencoded.png"/>
          <p:cNvPicPr>
            <a:picLocks noChangeAspect="1"/>
          </p:cNvPicPr>
          <p:nvPr/>
        </p:nvPicPr>
        <p:blipFill>
          <a:blip r:embed="rId6"/>
          <a:stretch>
            <a:fillRect/>
          </a:stretch>
        </p:blipFill>
        <p:spPr>
          <a:xfrm>
            <a:off x="5036344" y="4411266"/>
            <a:ext cx="142875" cy="142875"/>
          </a:xfrm>
          <a:prstGeom prst="rect">
            <a:avLst/>
          </a:prstGeom>
        </p:spPr>
      </p:pic>
      <p:sp>
        <p:nvSpPr>
          <p:cNvPr id="36" name="Text 28"/>
          <p:cNvSpPr/>
          <p:nvPr/>
        </p:nvSpPr>
        <p:spPr>
          <a:xfrm>
            <a:off x="5250656" y="4322694"/>
            <a:ext cx="3107531" cy="320018"/>
          </a:xfrm>
          <a:prstGeom prst="rect">
            <a:avLst/>
          </a:prstGeom>
          <a:noFill/>
          <a:ln/>
        </p:spPr>
        <p:txBody>
          <a:bodyPr wrap="square" lIns="0" tIns="0" rIns="0" bIns="0" rtlCol="0" anchor="t">
            <a:spAutoFit/>
          </a:bodyPr>
          <a:lstStyle/>
          <a:p>
            <a:pPr marL="0" indent="0" algn="l">
              <a:lnSpc>
                <a:spcPct val="112000"/>
              </a:lnSpc>
              <a:buNone/>
            </a:pPr>
            <a:r>
              <a:rPr lang="en-US" sz="800" dirty="0">
                <a:solidFill>
                  <a:srgbClr val="00A896"/>
                </a:solidFill>
                <a:latin typeface="Space Grotesk SemiBold" pitchFamily="34" charset="0"/>
                <a:ea typeface="Space Grotesk SemiBold" pitchFamily="34" charset="-122"/>
                <a:cs typeface="Space Grotesk SemiBold" pitchFamily="34" charset="-120"/>
              </a:rPr>
              <a:t xml:space="preserve">Réponse : </a:t>
            </a:r>
            <a:r>
              <a:rPr lang="en-US" sz="800" b="1" dirty="0">
                <a:solidFill>
                  <a:srgbClr val="1A1A1A"/>
                </a:solidFill>
                <a:latin typeface="Space Grotesk Bold" pitchFamily="34" charset="0"/>
                <a:ea typeface="Space Grotesk Bold" pitchFamily="34" charset="-122"/>
                <a:cs typeface="Space Grotesk Bold" pitchFamily="34" charset="-120"/>
              </a:rPr>
              <a:t>Il est non obligatoire mais fortement conseillé</a:t>
            </a:r>
            <a:r>
              <a:rPr lang="en-US" sz="800" dirty="0">
                <a:solidFill>
                  <a:srgbClr val="00A896"/>
                </a:solidFill>
                <a:latin typeface="Space Grotesk SemiBold" pitchFamily="34" charset="0"/>
                <a:ea typeface="Space Grotesk SemiBold" pitchFamily="34" charset="-122"/>
                <a:cs typeface="Space Grotesk SemiBold" pitchFamily="34" charset="-120"/>
              </a:rPr>
              <a:t xml:space="preserve"> pour ce profil médical (ex: Grippe pour cardiopathie).</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28625" y="428625"/>
            <a:ext cx="8286750" cy="291108"/>
          </a:xfrm>
          <a:prstGeom prst="rect">
            <a:avLst/>
          </a:prstGeom>
          <a:noFill/>
          <a:ln/>
        </p:spPr>
        <p:txBody>
          <a:bodyPr wrap="square" lIns="170053" tIns="0" rIns="0" bIns="0" rtlCol="0" anchor="t">
            <a:spAutoFit/>
          </a:bodyPr>
          <a:lstStyle/>
          <a:p>
            <a:pPr marL="0" indent="0" algn="l">
              <a:buNone/>
            </a:pPr>
            <a:r>
              <a:rPr lang="en-US" sz="1600" b="1" kern="0" spc="1" dirty="0">
                <a:solidFill>
                  <a:srgbClr val="4A235A"/>
                </a:solidFill>
                <a:latin typeface="Space Grotesk Bold" pitchFamily="34" charset="0"/>
                <a:ea typeface="Space Grotesk Bold" pitchFamily="34" charset="-122"/>
                <a:cs typeface="Space Grotesk Bold" pitchFamily="34" charset="-120"/>
              </a:rPr>
              <a:t>LES 5 BONS RÉFLEXES DU PROFESSIONNEL DE CRÈCHE</a:t>
            </a:r>
            <a:endParaRPr lang="en-US" sz="1600" dirty="0"/>
          </a:p>
        </p:txBody>
      </p:sp>
      <p:sp>
        <p:nvSpPr>
          <p:cNvPr id="4" name="Shape 1"/>
          <p:cNvSpPr/>
          <p:nvPr/>
        </p:nvSpPr>
        <p:spPr>
          <a:xfrm>
            <a:off x="428625" y="934045"/>
            <a:ext cx="8286750" cy="571500"/>
          </a:xfrm>
          <a:prstGeom prst="rect">
            <a:avLst/>
          </a:prstGeom>
          <a:solidFill>
            <a:srgbClr val="F8F9FA"/>
          </a:solidFill>
          <a:ln/>
        </p:spPr>
        <p:txBody>
          <a:bodyPr/>
          <a:lstStyle/>
          <a:p>
            <a:endParaRPr lang="fr-BE"/>
          </a:p>
        </p:txBody>
      </p:sp>
      <p:sp>
        <p:nvSpPr>
          <p:cNvPr id="5" name="Shape 2"/>
          <p:cNvSpPr/>
          <p:nvPr/>
        </p:nvSpPr>
        <p:spPr>
          <a:xfrm>
            <a:off x="428625" y="934045"/>
            <a:ext cx="714375" cy="571500"/>
          </a:xfrm>
          <a:prstGeom prst="rect">
            <a:avLst/>
          </a:prstGeom>
          <a:solidFill>
            <a:srgbClr val="4A235A"/>
          </a:solidFill>
          <a:ln/>
        </p:spPr>
        <p:txBody>
          <a:bodyPr/>
          <a:lstStyle/>
          <a:p>
            <a:endParaRPr lang="fr-BE"/>
          </a:p>
        </p:txBody>
      </p:sp>
      <p:sp>
        <p:nvSpPr>
          <p:cNvPr id="6" name="Text 3"/>
          <p:cNvSpPr/>
          <p:nvPr/>
        </p:nvSpPr>
        <p:spPr>
          <a:xfrm>
            <a:off x="428625" y="934045"/>
            <a:ext cx="714375" cy="571500"/>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1</a:t>
            </a:r>
            <a:endParaRPr lang="en-US" sz="1600" dirty="0"/>
          </a:p>
        </p:txBody>
      </p:sp>
      <p:sp>
        <p:nvSpPr>
          <p:cNvPr id="7" name="Text 4"/>
          <p:cNvSpPr/>
          <p:nvPr/>
        </p:nvSpPr>
        <p:spPr>
          <a:xfrm>
            <a:off x="1357313" y="1074409"/>
            <a:ext cx="7143750" cy="182166"/>
          </a:xfrm>
          <a:prstGeom prst="rect">
            <a:avLst/>
          </a:prstGeom>
          <a:noFill/>
          <a:ln/>
        </p:spPr>
        <p:txBody>
          <a:bodyPr wrap="square" lIns="0" tIns="0" rIns="0" bIns="0" rtlCol="0" anchor="t">
            <a:spAutoFit/>
          </a:bodyPr>
          <a:lstStyle/>
          <a:p>
            <a:pPr marL="0" indent="0" algn="l">
              <a:buNone/>
            </a:pPr>
            <a:r>
              <a:rPr lang="en-US" sz="1000" b="1" kern="0" spc="1" dirty="0">
                <a:solidFill>
                  <a:srgbClr val="4A235A"/>
                </a:solidFill>
                <a:latin typeface="Space Grotesk Bold" pitchFamily="34" charset="0"/>
                <a:ea typeface="Space Grotesk Bold" pitchFamily="34" charset="-122"/>
                <a:cs typeface="Space Grotesk Bold" pitchFamily="34" charset="-120"/>
              </a:rPr>
              <a:t>CHAQUE MATIN</a:t>
            </a:r>
            <a:endParaRPr lang="en-US" sz="1000" dirty="0"/>
          </a:p>
        </p:txBody>
      </p:sp>
      <p:sp>
        <p:nvSpPr>
          <p:cNvPr id="8" name="Text 5"/>
          <p:cNvSpPr/>
          <p:nvPr/>
        </p:nvSpPr>
        <p:spPr>
          <a:xfrm>
            <a:off x="1357313" y="1292293"/>
            <a:ext cx="7143750" cy="180017"/>
          </a:xfrm>
          <a:prstGeom prst="rect">
            <a:avLst/>
          </a:prstGeom>
          <a:noFill/>
          <a:ln/>
        </p:spPr>
        <p:txBody>
          <a:bodyPr wrap="none" lIns="0" tIns="0" rIns="0" bIns="0" rtlCol="0" anchor="t">
            <a:spAutoFit/>
          </a:bodyPr>
          <a:lstStyle/>
          <a:p>
            <a:pPr marL="0" indent="0" algn="l">
              <a:lnSpc>
                <a:spcPct val="112000"/>
              </a:lnSpc>
              <a:buNone/>
            </a:pPr>
            <a:r>
              <a:rPr lang="en-US" sz="950" dirty="0">
                <a:solidFill>
                  <a:srgbClr val="333333"/>
                </a:solidFill>
                <a:latin typeface="Space Grotesk" pitchFamily="34" charset="0"/>
                <a:ea typeface="Space Grotesk" pitchFamily="34" charset="-122"/>
                <a:cs typeface="Space Grotesk" pitchFamily="34" charset="-120"/>
              </a:rPr>
              <a:t xml:space="preserve">Ouvrir l'onglet </a:t>
            </a:r>
            <a:r>
              <a:rPr lang="en-US" sz="900" b="1" dirty="0">
                <a:solidFill>
                  <a:srgbClr val="333333"/>
                </a:solidFill>
                <a:latin typeface="Space Grotesk Bold" pitchFamily="34" charset="0"/>
                <a:ea typeface="Space Grotesk Bold" pitchFamily="34" charset="-122"/>
                <a:cs typeface="Space Grotesk Bold" pitchFamily="34" charset="-120"/>
              </a:rPr>
              <a:t>Alertes du Jour</a:t>
            </a:r>
            <a:r>
              <a:rPr lang="en-US" sz="950" dirty="0">
                <a:solidFill>
                  <a:srgbClr val="333333"/>
                </a:solidFill>
                <a:latin typeface="Space Grotesk" pitchFamily="34" charset="0"/>
                <a:ea typeface="Space Grotesk" pitchFamily="34" charset="-122"/>
                <a:cs typeface="Space Grotesk" pitchFamily="34" charset="-120"/>
              </a:rPr>
              <a:t xml:space="preserve"> avant de commencer la journée.</a:t>
            </a:r>
            <a:endParaRPr lang="en-US" sz="950" dirty="0"/>
          </a:p>
        </p:txBody>
      </p:sp>
      <p:sp>
        <p:nvSpPr>
          <p:cNvPr id="9" name="Shape 6"/>
          <p:cNvSpPr/>
          <p:nvPr/>
        </p:nvSpPr>
        <p:spPr>
          <a:xfrm>
            <a:off x="428625" y="1612702"/>
            <a:ext cx="8286750" cy="571500"/>
          </a:xfrm>
          <a:prstGeom prst="rect">
            <a:avLst/>
          </a:prstGeom>
          <a:solidFill>
            <a:srgbClr val="F8F9FA"/>
          </a:solidFill>
          <a:ln/>
        </p:spPr>
        <p:txBody>
          <a:bodyPr/>
          <a:lstStyle/>
          <a:p>
            <a:endParaRPr lang="fr-BE"/>
          </a:p>
        </p:txBody>
      </p:sp>
      <p:sp>
        <p:nvSpPr>
          <p:cNvPr id="10" name="Shape 7"/>
          <p:cNvSpPr/>
          <p:nvPr/>
        </p:nvSpPr>
        <p:spPr>
          <a:xfrm>
            <a:off x="428625" y="1612702"/>
            <a:ext cx="714375" cy="571500"/>
          </a:xfrm>
          <a:prstGeom prst="rect">
            <a:avLst/>
          </a:prstGeom>
          <a:solidFill>
            <a:srgbClr val="F39C12"/>
          </a:solidFill>
          <a:ln/>
        </p:spPr>
        <p:txBody>
          <a:bodyPr/>
          <a:lstStyle/>
          <a:p>
            <a:endParaRPr lang="fr-BE"/>
          </a:p>
        </p:txBody>
      </p:sp>
      <p:sp>
        <p:nvSpPr>
          <p:cNvPr id="11" name="Text 8"/>
          <p:cNvSpPr/>
          <p:nvPr/>
        </p:nvSpPr>
        <p:spPr>
          <a:xfrm>
            <a:off x="428625" y="1612702"/>
            <a:ext cx="714375" cy="571500"/>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2</a:t>
            </a:r>
            <a:endParaRPr lang="en-US" sz="1600" dirty="0"/>
          </a:p>
        </p:txBody>
      </p:sp>
      <p:sp>
        <p:nvSpPr>
          <p:cNvPr id="12" name="Text 9"/>
          <p:cNvSpPr/>
          <p:nvPr/>
        </p:nvSpPr>
        <p:spPr>
          <a:xfrm>
            <a:off x="1357313" y="1753065"/>
            <a:ext cx="7143750" cy="182166"/>
          </a:xfrm>
          <a:prstGeom prst="rect">
            <a:avLst/>
          </a:prstGeom>
          <a:noFill/>
          <a:ln/>
        </p:spPr>
        <p:txBody>
          <a:bodyPr wrap="square" lIns="0" tIns="0" rIns="0" bIns="0" rtlCol="0" anchor="t">
            <a:spAutoFit/>
          </a:bodyPr>
          <a:lstStyle/>
          <a:p>
            <a:pPr marL="0" indent="0" algn="l">
              <a:buNone/>
            </a:pPr>
            <a:r>
              <a:rPr lang="en-US" sz="1000" b="1" kern="0" spc="1" dirty="0">
                <a:solidFill>
                  <a:srgbClr val="E67E22"/>
                </a:solidFill>
                <a:latin typeface="Space Grotesk Bold" pitchFamily="34" charset="0"/>
                <a:ea typeface="Space Grotesk Bold" pitchFamily="34" charset="-122"/>
                <a:cs typeface="Space Grotesk Bold" pitchFamily="34" charset="-120"/>
              </a:rPr>
              <a:t>À L'ADMISSION</a:t>
            </a:r>
            <a:endParaRPr lang="en-US" sz="1000" dirty="0"/>
          </a:p>
        </p:txBody>
      </p:sp>
      <p:sp>
        <p:nvSpPr>
          <p:cNvPr id="13" name="Text 10"/>
          <p:cNvSpPr/>
          <p:nvPr/>
        </p:nvSpPr>
        <p:spPr>
          <a:xfrm>
            <a:off x="1357313" y="1970949"/>
            <a:ext cx="7143750" cy="180017"/>
          </a:xfrm>
          <a:prstGeom prst="rect">
            <a:avLst/>
          </a:prstGeom>
          <a:noFill/>
          <a:ln/>
        </p:spPr>
        <p:txBody>
          <a:bodyPr wrap="none" lIns="0" tIns="0" rIns="0" bIns="0" rtlCol="0" anchor="t">
            <a:spAutoFit/>
          </a:bodyPr>
          <a:lstStyle/>
          <a:p>
            <a:pPr marL="0" indent="0" algn="l">
              <a:lnSpc>
                <a:spcPct val="112000"/>
              </a:lnSpc>
              <a:buNone/>
            </a:pPr>
            <a:r>
              <a:rPr lang="en-US" sz="950" dirty="0">
                <a:solidFill>
                  <a:srgbClr val="333333"/>
                </a:solidFill>
                <a:latin typeface="Space Grotesk" pitchFamily="34" charset="0"/>
                <a:ea typeface="Space Grotesk" pitchFamily="34" charset="-122"/>
                <a:cs typeface="Space Grotesk" pitchFamily="34" charset="-120"/>
              </a:rPr>
              <a:t xml:space="preserve">Consulter l'onglet </a:t>
            </a:r>
            <a:r>
              <a:rPr lang="en-US" sz="900" b="1" dirty="0">
                <a:solidFill>
                  <a:srgbClr val="333333"/>
                </a:solidFill>
                <a:latin typeface="Space Grotesk Bold" pitchFamily="34" charset="0"/>
                <a:ea typeface="Space Grotesk Bold" pitchFamily="34" charset="-122"/>
                <a:cs typeface="Space Grotesk Bold" pitchFamily="34" charset="-120"/>
              </a:rPr>
              <a:t>Dossiers Médicaux Spéciaux</a:t>
            </a:r>
            <a:r>
              <a:rPr lang="en-US" sz="950" dirty="0">
                <a:solidFill>
                  <a:srgbClr val="333333"/>
                </a:solidFill>
                <a:latin typeface="Space Grotesk" pitchFamily="34" charset="0"/>
                <a:ea typeface="Space Grotesk" pitchFamily="34" charset="-122"/>
                <a:cs typeface="Space Grotesk" pitchFamily="34" charset="-120"/>
              </a:rPr>
              <a:t xml:space="preserve"> pour connaître le profil de chaque enfant.</a:t>
            </a:r>
            <a:endParaRPr lang="en-US" sz="950" dirty="0"/>
          </a:p>
        </p:txBody>
      </p:sp>
      <p:sp>
        <p:nvSpPr>
          <p:cNvPr id="14" name="Shape 11"/>
          <p:cNvSpPr/>
          <p:nvPr/>
        </p:nvSpPr>
        <p:spPr>
          <a:xfrm>
            <a:off x="428625" y="2291358"/>
            <a:ext cx="8286750" cy="571500"/>
          </a:xfrm>
          <a:prstGeom prst="rect">
            <a:avLst/>
          </a:prstGeom>
          <a:solidFill>
            <a:srgbClr val="F8F9FA"/>
          </a:solidFill>
          <a:ln/>
        </p:spPr>
        <p:txBody>
          <a:bodyPr/>
          <a:lstStyle/>
          <a:p>
            <a:endParaRPr lang="fr-BE"/>
          </a:p>
        </p:txBody>
      </p:sp>
      <p:sp>
        <p:nvSpPr>
          <p:cNvPr id="15" name="Shape 12"/>
          <p:cNvSpPr/>
          <p:nvPr/>
        </p:nvSpPr>
        <p:spPr>
          <a:xfrm>
            <a:off x="428625" y="2291358"/>
            <a:ext cx="714375" cy="571500"/>
          </a:xfrm>
          <a:prstGeom prst="rect">
            <a:avLst/>
          </a:prstGeom>
          <a:solidFill>
            <a:srgbClr val="00A896"/>
          </a:solidFill>
          <a:ln/>
        </p:spPr>
        <p:txBody>
          <a:bodyPr/>
          <a:lstStyle/>
          <a:p>
            <a:endParaRPr lang="fr-BE"/>
          </a:p>
        </p:txBody>
      </p:sp>
      <p:sp>
        <p:nvSpPr>
          <p:cNvPr id="16" name="Text 13"/>
          <p:cNvSpPr/>
          <p:nvPr/>
        </p:nvSpPr>
        <p:spPr>
          <a:xfrm>
            <a:off x="428625" y="2291358"/>
            <a:ext cx="714375" cy="571500"/>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3</a:t>
            </a:r>
            <a:endParaRPr lang="en-US" sz="1600" dirty="0"/>
          </a:p>
        </p:txBody>
      </p:sp>
      <p:sp>
        <p:nvSpPr>
          <p:cNvPr id="17" name="Text 14"/>
          <p:cNvSpPr/>
          <p:nvPr/>
        </p:nvSpPr>
        <p:spPr>
          <a:xfrm>
            <a:off x="1357313" y="2431721"/>
            <a:ext cx="7143750" cy="182166"/>
          </a:xfrm>
          <a:prstGeom prst="rect">
            <a:avLst/>
          </a:prstGeom>
          <a:noFill/>
          <a:ln/>
        </p:spPr>
        <p:txBody>
          <a:bodyPr wrap="square" lIns="0" tIns="0" rIns="0" bIns="0" rtlCol="0" anchor="t">
            <a:spAutoFit/>
          </a:bodyPr>
          <a:lstStyle/>
          <a:p>
            <a:pPr marL="0" indent="0" algn="l">
              <a:buNone/>
            </a:pPr>
            <a:r>
              <a:rPr lang="en-US" sz="1000" b="1" kern="0" spc="1" dirty="0">
                <a:solidFill>
                  <a:srgbClr val="00A896"/>
                </a:solidFill>
                <a:latin typeface="Space Grotesk Bold" pitchFamily="34" charset="0"/>
                <a:ea typeface="Space Grotesk Bold" pitchFamily="34" charset="-122"/>
                <a:cs typeface="Space Grotesk Bold" pitchFamily="34" charset="-120"/>
              </a:rPr>
              <a:t>EN CAS DE DOUTE</a:t>
            </a:r>
            <a:endParaRPr lang="en-US" sz="1000" dirty="0"/>
          </a:p>
        </p:txBody>
      </p:sp>
      <p:sp>
        <p:nvSpPr>
          <p:cNvPr id="18" name="Text 15"/>
          <p:cNvSpPr/>
          <p:nvPr/>
        </p:nvSpPr>
        <p:spPr>
          <a:xfrm>
            <a:off x="1357313" y="2649606"/>
            <a:ext cx="7143750" cy="180017"/>
          </a:xfrm>
          <a:prstGeom prst="rect">
            <a:avLst/>
          </a:prstGeom>
          <a:noFill/>
          <a:ln/>
        </p:spPr>
        <p:txBody>
          <a:bodyPr wrap="none" lIns="0" tIns="0" rIns="0" bIns="0" rtlCol="0" anchor="t">
            <a:spAutoFit/>
          </a:bodyPr>
          <a:lstStyle/>
          <a:p>
            <a:pPr marL="0" indent="0" algn="l">
              <a:lnSpc>
                <a:spcPct val="112000"/>
              </a:lnSpc>
              <a:buNone/>
            </a:pPr>
            <a:r>
              <a:rPr lang="en-US" sz="950" dirty="0">
                <a:solidFill>
                  <a:srgbClr val="333333"/>
                </a:solidFill>
                <a:latin typeface="Space Grotesk" pitchFamily="34" charset="0"/>
                <a:ea typeface="Space Grotesk" pitchFamily="34" charset="-122"/>
                <a:cs typeface="Space Grotesk" pitchFamily="34" charset="-120"/>
              </a:rPr>
              <a:t xml:space="preserve">Se référer à l'onglet </a:t>
            </a:r>
            <a:r>
              <a:rPr lang="en-US" sz="900" b="1" dirty="0">
                <a:solidFill>
                  <a:srgbClr val="333333"/>
                </a:solidFill>
                <a:latin typeface="Space Grotesk Bold" pitchFamily="34" charset="0"/>
                <a:ea typeface="Space Grotesk Bold" pitchFamily="34" charset="-122"/>
                <a:cs typeface="Space Grotesk Bold" pitchFamily="34" charset="-120"/>
              </a:rPr>
              <a:t>Guide Protocoles Médicaux</a:t>
            </a:r>
            <a:r>
              <a:rPr lang="en-US" sz="950" dirty="0">
                <a:solidFill>
                  <a:srgbClr val="333333"/>
                </a:solidFill>
                <a:latin typeface="Space Grotesk" pitchFamily="34" charset="0"/>
                <a:ea typeface="Space Grotesk" pitchFamily="34" charset="-122"/>
                <a:cs typeface="Space Grotesk" pitchFamily="34" charset="-120"/>
              </a:rPr>
              <a:t xml:space="preserve"> avant d'agir.</a:t>
            </a:r>
            <a:endParaRPr lang="en-US" sz="950" dirty="0"/>
          </a:p>
        </p:txBody>
      </p:sp>
      <p:sp>
        <p:nvSpPr>
          <p:cNvPr id="19" name="Shape 16"/>
          <p:cNvSpPr/>
          <p:nvPr/>
        </p:nvSpPr>
        <p:spPr>
          <a:xfrm>
            <a:off x="428625" y="2970014"/>
            <a:ext cx="8286750" cy="571500"/>
          </a:xfrm>
          <a:prstGeom prst="rect">
            <a:avLst/>
          </a:prstGeom>
          <a:solidFill>
            <a:srgbClr val="F8F9FA"/>
          </a:solidFill>
          <a:ln/>
        </p:spPr>
        <p:txBody>
          <a:bodyPr/>
          <a:lstStyle/>
          <a:p>
            <a:endParaRPr lang="fr-BE"/>
          </a:p>
        </p:txBody>
      </p:sp>
      <p:sp>
        <p:nvSpPr>
          <p:cNvPr id="20" name="Shape 17"/>
          <p:cNvSpPr/>
          <p:nvPr/>
        </p:nvSpPr>
        <p:spPr>
          <a:xfrm>
            <a:off x="428625" y="2970014"/>
            <a:ext cx="714375" cy="571500"/>
          </a:xfrm>
          <a:prstGeom prst="rect">
            <a:avLst/>
          </a:prstGeom>
          <a:solidFill>
            <a:srgbClr val="E74C3C"/>
          </a:solidFill>
          <a:ln/>
        </p:spPr>
        <p:txBody>
          <a:bodyPr/>
          <a:lstStyle/>
          <a:p>
            <a:endParaRPr lang="fr-BE"/>
          </a:p>
        </p:txBody>
      </p:sp>
      <p:sp>
        <p:nvSpPr>
          <p:cNvPr id="21" name="Text 18"/>
          <p:cNvSpPr/>
          <p:nvPr/>
        </p:nvSpPr>
        <p:spPr>
          <a:xfrm>
            <a:off x="428625" y="2970014"/>
            <a:ext cx="714375" cy="571500"/>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4</a:t>
            </a:r>
            <a:endParaRPr lang="en-US" sz="1600" dirty="0"/>
          </a:p>
        </p:txBody>
      </p:sp>
      <p:sp>
        <p:nvSpPr>
          <p:cNvPr id="22" name="Text 19"/>
          <p:cNvSpPr/>
          <p:nvPr/>
        </p:nvSpPr>
        <p:spPr>
          <a:xfrm>
            <a:off x="1357313" y="3110378"/>
            <a:ext cx="7143750" cy="182166"/>
          </a:xfrm>
          <a:prstGeom prst="rect">
            <a:avLst/>
          </a:prstGeom>
          <a:noFill/>
          <a:ln/>
        </p:spPr>
        <p:txBody>
          <a:bodyPr wrap="square" lIns="0" tIns="0" rIns="0" bIns="0" rtlCol="0" anchor="t">
            <a:spAutoFit/>
          </a:bodyPr>
          <a:lstStyle/>
          <a:p>
            <a:pPr marL="0" indent="0" algn="l">
              <a:buNone/>
            </a:pPr>
            <a:r>
              <a:rPr lang="en-US" sz="1000" b="1" kern="0" spc="1" dirty="0">
                <a:solidFill>
                  <a:srgbClr val="E74C3C"/>
                </a:solidFill>
                <a:latin typeface="Space Grotesk Bold" pitchFamily="34" charset="0"/>
                <a:ea typeface="Space Grotesk Bold" pitchFamily="34" charset="-122"/>
                <a:cs typeface="Space Grotesk Bold" pitchFamily="34" charset="-120"/>
              </a:rPr>
              <a:t>TOUJOURS</a:t>
            </a:r>
            <a:endParaRPr lang="en-US" sz="1000" dirty="0"/>
          </a:p>
        </p:txBody>
      </p:sp>
      <p:sp>
        <p:nvSpPr>
          <p:cNvPr id="23" name="Text 20"/>
          <p:cNvSpPr/>
          <p:nvPr/>
        </p:nvSpPr>
        <p:spPr>
          <a:xfrm>
            <a:off x="1357313" y="3328262"/>
            <a:ext cx="7143750" cy="180017"/>
          </a:xfrm>
          <a:prstGeom prst="rect">
            <a:avLst/>
          </a:prstGeom>
          <a:noFill/>
          <a:ln/>
        </p:spPr>
        <p:txBody>
          <a:bodyPr wrap="none" lIns="0" tIns="0" rIns="0" bIns="0" rtlCol="0" anchor="t">
            <a:spAutoFit/>
          </a:bodyPr>
          <a:lstStyle/>
          <a:p>
            <a:pPr marL="0" indent="0" algn="l">
              <a:lnSpc>
                <a:spcPct val="112000"/>
              </a:lnSpc>
              <a:buNone/>
            </a:pPr>
            <a:r>
              <a:rPr lang="en-US" sz="950" dirty="0">
                <a:solidFill>
                  <a:srgbClr val="333333"/>
                </a:solidFill>
                <a:latin typeface="Space Grotesk" pitchFamily="34" charset="0"/>
                <a:ea typeface="Space Grotesk" pitchFamily="34" charset="-122"/>
                <a:cs typeface="Space Grotesk" pitchFamily="34" charset="-120"/>
              </a:rPr>
              <a:t xml:space="preserve">Exiger un </a:t>
            </a:r>
            <a:r>
              <a:rPr lang="en-US" sz="900" b="1" dirty="0">
                <a:solidFill>
                  <a:srgbClr val="333333"/>
                </a:solidFill>
                <a:latin typeface="Space Grotesk Bold" pitchFamily="34" charset="0"/>
                <a:ea typeface="Space Grotesk Bold" pitchFamily="34" charset="-122"/>
                <a:cs typeface="Space Grotesk Bold" pitchFamily="34" charset="-120"/>
              </a:rPr>
              <a:t>avis médical écrit</a:t>
            </a:r>
            <a:r>
              <a:rPr lang="en-US" sz="950" dirty="0">
                <a:solidFill>
                  <a:srgbClr val="333333"/>
                </a:solidFill>
                <a:latin typeface="Space Grotesk" pitchFamily="34" charset="0"/>
                <a:ea typeface="Space Grotesk" pitchFamily="34" charset="-122"/>
                <a:cs typeface="Space Grotesk" pitchFamily="34" charset="-120"/>
              </a:rPr>
              <a:t xml:space="preserve"> pour toute modification du schéma vaccinal standard.</a:t>
            </a:r>
            <a:endParaRPr lang="en-US" sz="950" dirty="0"/>
          </a:p>
        </p:txBody>
      </p:sp>
      <p:sp>
        <p:nvSpPr>
          <p:cNvPr id="24" name="Shape 21"/>
          <p:cNvSpPr/>
          <p:nvPr/>
        </p:nvSpPr>
        <p:spPr>
          <a:xfrm>
            <a:off x="428625" y="3648670"/>
            <a:ext cx="8286750" cy="685074"/>
          </a:xfrm>
          <a:prstGeom prst="rect">
            <a:avLst/>
          </a:prstGeom>
          <a:solidFill>
            <a:srgbClr val="F8F9FA"/>
          </a:solidFill>
          <a:ln/>
        </p:spPr>
        <p:txBody>
          <a:bodyPr/>
          <a:lstStyle/>
          <a:p>
            <a:endParaRPr lang="fr-BE"/>
          </a:p>
        </p:txBody>
      </p:sp>
      <p:sp>
        <p:nvSpPr>
          <p:cNvPr id="25" name="Shape 22"/>
          <p:cNvSpPr/>
          <p:nvPr/>
        </p:nvSpPr>
        <p:spPr>
          <a:xfrm>
            <a:off x="428625" y="3648670"/>
            <a:ext cx="672071" cy="685074"/>
          </a:xfrm>
          <a:prstGeom prst="rect">
            <a:avLst/>
          </a:prstGeom>
          <a:solidFill>
            <a:srgbClr val="2ECC71"/>
          </a:solidFill>
          <a:ln/>
        </p:spPr>
        <p:txBody>
          <a:bodyPr/>
          <a:lstStyle/>
          <a:p>
            <a:endParaRPr lang="fr-BE"/>
          </a:p>
        </p:txBody>
      </p:sp>
      <p:sp>
        <p:nvSpPr>
          <p:cNvPr id="26" name="Text 23"/>
          <p:cNvSpPr/>
          <p:nvPr/>
        </p:nvSpPr>
        <p:spPr>
          <a:xfrm>
            <a:off x="428625" y="3648670"/>
            <a:ext cx="672071" cy="685074"/>
          </a:xfrm>
          <a:prstGeom prst="rect">
            <a:avLst/>
          </a:prstGeom>
          <a:noFill/>
          <a:ln/>
        </p:spPr>
        <p:txBody>
          <a:bodyPr wrap="none" lIns="0" tIns="0" rIns="0" bIns="0" rtlCol="0" anchor="ctr">
            <a:spAutoFit/>
          </a:bodyPr>
          <a:lstStyle/>
          <a:p>
            <a:pPr marL="0" indent="0" algn="ctr">
              <a:buNone/>
            </a:pPr>
            <a:r>
              <a:rPr lang="en-US" sz="1600" b="1" dirty="0">
                <a:solidFill>
                  <a:srgbClr val="FFFFFF"/>
                </a:solidFill>
                <a:latin typeface="Space Grotesk Bold" pitchFamily="34" charset="0"/>
                <a:ea typeface="Space Grotesk Bold" pitchFamily="34" charset="-122"/>
                <a:cs typeface="Space Grotesk Bold" pitchFamily="34" charset="-120"/>
              </a:rPr>
              <a:t>5</a:t>
            </a:r>
            <a:endParaRPr lang="en-US" sz="1600" dirty="0"/>
          </a:p>
        </p:txBody>
      </p:sp>
      <p:sp>
        <p:nvSpPr>
          <p:cNvPr id="27" name="Text 24"/>
          <p:cNvSpPr/>
          <p:nvPr/>
        </p:nvSpPr>
        <p:spPr>
          <a:xfrm>
            <a:off x="1315008" y="3755827"/>
            <a:ext cx="7186054" cy="182166"/>
          </a:xfrm>
          <a:prstGeom prst="rect">
            <a:avLst/>
          </a:prstGeom>
          <a:noFill/>
          <a:ln/>
        </p:spPr>
        <p:txBody>
          <a:bodyPr wrap="square" lIns="0" tIns="0" rIns="0" bIns="0" rtlCol="0" anchor="t">
            <a:spAutoFit/>
          </a:bodyPr>
          <a:lstStyle/>
          <a:p>
            <a:pPr marL="0" indent="0" algn="l">
              <a:buNone/>
            </a:pPr>
            <a:r>
              <a:rPr lang="en-US" sz="1000" b="1" kern="0" spc="1" dirty="0">
                <a:solidFill>
                  <a:srgbClr val="27AE60"/>
                </a:solidFill>
                <a:latin typeface="Space Grotesk Bold" pitchFamily="34" charset="0"/>
                <a:ea typeface="Space Grotesk Bold" pitchFamily="34" charset="-122"/>
                <a:cs typeface="Space Grotesk Bold" pitchFamily="34" charset="-120"/>
              </a:rPr>
              <a:t>CONFIDENTIALITÉ</a:t>
            </a:r>
            <a:endParaRPr lang="en-US" sz="1000" dirty="0"/>
          </a:p>
        </p:txBody>
      </p:sp>
      <p:sp>
        <p:nvSpPr>
          <p:cNvPr id="28" name="Text 25"/>
          <p:cNvSpPr/>
          <p:nvPr/>
        </p:nvSpPr>
        <p:spPr>
          <a:xfrm>
            <a:off x="1315008" y="3973711"/>
            <a:ext cx="7186054" cy="360034"/>
          </a:xfrm>
          <a:prstGeom prst="rect">
            <a:avLst/>
          </a:prstGeom>
          <a:noFill/>
          <a:ln/>
        </p:spPr>
        <p:txBody>
          <a:bodyPr wrap="square" lIns="0" tIns="0" rIns="0" bIns="0" rtlCol="0" anchor="t">
            <a:spAutoFit/>
          </a:bodyPr>
          <a:lstStyle/>
          <a:p>
            <a:pPr marL="0" indent="0" algn="l">
              <a:lnSpc>
                <a:spcPct val="112000"/>
              </a:lnSpc>
              <a:buNone/>
            </a:pPr>
            <a:r>
              <a:rPr lang="en-US" sz="950" dirty="0">
                <a:solidFill>
                  <a:srgbClr val="333333"/>
                </a:solidFill>
                <a:latin typeface="Space Grotesk" pitchFamily="34" charset="0"/>
                <a:ea typeface="Space Grotesk" pitchFamily="34" charset="-122"/>
                <a:cs typeface="Space Grotesk" pitchFamily="34" charset="-120"/>
              </a:rPr>
              <a:t>Respecter le RGPD. Les données médicales sont strictement confidentielles. Seuls les professionnels habilités y ont accès.</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71500" y="571500"/>
            <a:ext cx="8001000" cy="685800"/>
          </a:xfrm>
          <a:prstGeom prst="rect">
            <a:avLst/>
          </a:prstGeom>
          <a:noFill/>
          <a:ln/>
        </p:spPr>
        <p:txBody>
          <a:bodyPr wrap="square" lIns="0" tIns="0" rIns="0" bIns="0" rtlCol="0" anchor="t">
            <a:spAutoFit/>
          </a:bodyPr>
          <a:lstStyle/>
          <a:p>
            <a:pPr marL="0" indent="0" algn="l">
              <a:lnSpc>
                <a:spcPct val="96000"/>
              </a:lnSpc>
              <a:buNone/>
            </a:pPr>
            <a:r>
              <a:rPr lang="en-US" sz="2000" b="1" dirty="0">
                <a:solidFill>
                  <a:srgbClr val="FFFFFF"/>
                </a:solidFill>
                <a:latin typeface="Space Grotesk Bold" pitchFamily="34" charset="0"/>
                <a:ea typeface="Space Grotesk Bold" pitchFamily="34" charset="-122"/>
                <a:cs typeface="Space Grotesk Bold" pitchFamily="34" charset="-120"/>
              </a:rPr>
              <a:t>Vous êtes maintenant formés.
</a:t>
            </a:r>
            <a:r>
              <a:rPr lang="en-US" sz="2000" b="1" dirty="0">
                <a:solidFill>
                  <a:srgbClr val="00A896"/>
                </a:solidFill>
                <a:latin typeface="Space Grotesk Bold" pitchFamily="34" charset="0"/>
                <a:ea typeface="Space Grotesk Bold" pitchFamily="34" charset="-122"/>
                <a:cs typeface="Space Grotesk Bold" pitchFamily="34" charset="-120"/>
              </a:rPr>
              <a:t>La sécurité de chaque enfant est entre vos mains.</a:t>
            </a:r>
            <a:endParaRPr lang="en-US" sz="2000" dirty="0"/>
          </a:p>
        </p:txBody>
      </p:sp>
      <p:sp>
        <p:nvSpPr>
          <p:cNvPr id="4" name="Text 1"/>
          <p:cNvSpPr/>
          <p:nvPr/>
        </p:nvSpPr>
        <p:spPr>
          <a:xfrm>
            <a:off x="571500" y="1471613"/>
            <a:ext cx="7143750" cy="685800"/>
          </a:xfrm>
          <a:prstGeom prst="rect">
            <a:avLst/>
          </a:prstGeom>
          <a:noFill/>
          <a:ln/>
        </p:spPr>
        <p:txBody>
          <a:bodyPr wrap="square" lIns="170053" tIns="0" rIns="0" bIns="0" rtlCol="0" anchor="t">
            <a:spAutoFit/>
          </a:bodyPr>
          <a:lstStyle/>
          <a:p>
            <a:pPr marL="0" indent="0" algn="l">
              <a:lnSpc>
                <a:spcPct val="128000"/>
              </a:lnSpc>
              <a:buNone/>
            </a:pPr>
            <a:r>
              <a:rPr lang="en-US" sz="1050" dirty="0">
                <a:solidFill>
                  <a:srgbClr val="FFFFFF">
                    <a:alpha val="90000"/>
                  </a:srgbClr>
                </a:solidFill>
                <a:latin typeface="Space Grotesk" pitchFamily="34" charset="0"/>
                <a:ea typeface="Space Grotesk" pitchFamily="34" charset="-122"/>
                <a:cs typeface="Space Grotesk" pitchFamily="34" charset="-120"/>
              </a:rPr>
              <a:t>La vaccination n'est pas une simple formalité administrative. C'est un acte de protection collective. En utilisant cet outil avec rigueur, vous contribuez à protéger non seulement chaque enfant individuellement, mais l'ensemble de la communauté de votre crèche.</a:t>
            </a:r>
            <a:endParaRPr lang="en-US" sz="1050" dirty="0"/>
          </a:p>
        </p:txBody>
      </p:sp>
      <p:pic>
        <p:nvPicPr>
          <p:cNvPr id="5" name="Image 1" descr="preencoded.png"/>
          <p:cNvPicPr>
            <a:picLocks noChangeAspect="1"/>
          </p:cNvPicPr>
          <p:nvPr/>
        </p:nvPicPr>
        <p:blipFill>
          <a:blip r:embed="rId4"/>
          <a:stretch>
            <a:fillRect/>
          </a:stretch>
        </p:blipFill>
        <p:spPr>
          <a:xfrm>
            <a:off x="571500" y="2466380"/>
            <a:ext cx="200025" cy="171450"/>
          </a:xfrm>
          <a:prstGeom prst="rect">
            <a:avLst/>
          </a:prstGeom>
        </p:spPr>
      </p:pic>
      <p:sp>
        <p:nvSpPr>
          <p:cNvPr id="6" name="Text 2"/>
          <p:cNvSpPr/>
          <p:nvPr/>
        </p:nvSpPr>
        <p:spPr>
          <a:xfrm>
            <a:off x="878681" y="2443163"/>
            <a:ext cx="1526977" cy="217884"/>
          </a:xfrm>
          <a:prstGeom prst="rect">
            <a:avLst/>
          </a:prstGeom>
          <a:noFill/>
          <a:ln/>
        </p:spPr>
        <p:txBody>
          <a:bodyPr wrap="square" lIns="0" tIns="0" rIns="0" bIns="0" rtlCol="0" anchor="t">
            <a:spAutoFit/>
          </a:bodyPr>
          <a:lstStyle/>
          <a:p>
            <a:pPr marL="0" indent="0" algn="l">
              <a:buNone/>
            </a:pPr>
            <a:r>
              <a:rPr lang="en-US" sz="1200" b="1" kern="0" spc="1" dirty="0">
                <a:solidFill>
                  <a:srgbClr val="00A896"/>
                </a:solidFill>
                <a:latin typeface="Space Grotesk Bold" pitchFamily="34" charset="0"/>
                <a:ea typeface="Space Grotesk Bold" pitchFamily="34" charset="-122"/>
                <a:cs typeface="Space Grotesk Bold" pitchFamily="34" charset="-120"/>
              </a:rPr>
              <a:t>VOS RESSOURCES</a:t>
            </a:r>
            <a:endParaRPr lang="en-US" sz="1200" dirty="0"/>
          </a:p>
        </p:txBody>
      </p:sp>
      <p:pic>
        <p:nvPicPr>
          <p:cNvPr id="7" name="Image 2" descr="preencoded.png"/>
          <p:cNvPicPr>
            <a:picLocks noChangeAspect="1"/>
          </p:cNvPicPr>
          <p:nvPr/>
        </p:nvPicPr>
        <p:blipFill>
          <a:blip r:embed="rId5"/>
          <a:stretch>
            <a:fillRect/>
          </a:stretch>
        </p:blipFill>
        <p:spPr>
          <a:xfrm>
            <a:off x="571500" y="2938202"/>
            <a:ext cx="132104" cy="142875"/>
          </a:xfrm>
          <a:prstGeom prst="rect">
            <a:avLst/>
          </a:prstGeom>
        </p:spPr>
      </p:pic>
      <p:sp>
        <p:nvSpPr>
          <p:cNvPr id="8" name="Text 3"/>
          <p:cNvSpPr/>
          <p:nvPr/>
        </p:nvSpPr>
        <p:spPr>
          <a:xfrm>
            <a:off x="810760" y="2803922"/>
            <a:ext cx="557268" cy="411435"/>
          </a:xfrm>
          <a:prstGeom prst="rect">
            <a:avLst/>
          </a:prstGeom>
          <a:noFill/>
          <a:ln/>
        </p:spPr>
        <p:txBody>
          <a:bodyPr wrap="square" lIns="0" tIns="0" rIns="0" bIns="0" rtlCol="0" anchor="t">
            <a:spAutoFit/>
          </a:bodyPr>
          <a:lstStyle/>
          <a:p>
            <a:pPr marL="0" indent="0" algn="l">
              <a:lnSpc>
                <a:spcPct val="128000"/>
              </a:lnSpc>
              <a:buNone/>
            </a:pPr>
            <a:r>
              <a:rPr lang="en-US" sz="900" b="1" dirty="0">
                <a:solidFill>
                  <a:srgbClr val="FFFFFF"/>
                </a:solidFill>
                <a:latin typeface="Space Grotesk Bold" pitchFamily="34" charset="0"/>
                <a:ea typeface="Space Grotesk Bold" pitchFamily="34" charset="-122"/>
                <a:cs typeface="Space Grotesk Bold" pitchFamily="34" charset="-120"/>
              </a:rPr>
              <a:t>Outil Excel :</a:t>
            </a:r>
            <a:endParaRPr lang="en-US" sz="900" dirty="0"/>
          </a:p>
        </p:txBody>
      </p:sp>
      <p:sp>
        <p:nvSpPr>
          <p:cNvPr id="9" name="Text 4"/>
          <p:cNvSpPr/>
          <p:nvPr/>
        </p:nvSpPr>
        <p:spPr>
          <a:xfrm>
            <a:off x="1368028" y="2906781"/>
            <a:ext cx="2989659" cy="205718"/>
          </a:xfrm>
          <a:prstGeom prst="rect">
            <a:avLst/>
          </a:prstGeom>
          <a:noFill/>
          <a:ln/>
        </p:spPr>
        <p:txBody>
          <a:bodyPr wrap="none" lIns="0" tIns="0" rIns="0" bIns="0" rtlCol="0" anchor="t">
            <a:spAutoFit/>
          </a:bodyPr>
          <a:lstStyle/>
          <a:p>
            <a:pPr marL="0" indent="0" algn="l">
              <a:lnSpc>
                <a:spcPct val="128000"/>
              </a:lnSpc>
              <a:buNone/>
            </a:pPr>
            <a:r>
              <a:rPr lang="en-US" sz="950" dirty="0">
                <a:solidFill>
                  <a:srgbClr val="FFFFFF"/>
                </a:solidFill>
                <a:latin typeface="Space Grotesk" pitchFamily="34" charset="0"/>
                <a:ea typeface="Space Grotesk" pitchFamily="34" charset="-122"/>
                <a:cs typeface="Space Grotesk" pitchFamily="34" charset="-120"/>
              </a:rPr>
              <a:t>EducSens_Vaccinations_Antecedents_ONE.xlsx</a:t>
            </a:r>
            <a:endParaRPr lang="en-US" sz="950" dirty="0"/>
          </a:p>
        </p:txBody>
      </p:sp>
      <p:pic>
        <p:nvPicPr>
          <p:cNvPr id="10" name="Image 3" descr="preencoded.png"/>
          <p:cNvPicPr>
            <a:picLocks noChangeAspect="1"/>
          </p:cNvPicPr>
          <p:nvPr/>
        </p:nvPicPr>
        <p:blipFill>
          <a:blip r:embed="rId6"/>
          <a:stretch>
            <a:fillRect/>
          </a:stretch>
        </p:blipFill>
        <p:spPr>
          <a:xfrm>
            <a:off x="571500" y="3353935"/>
            <a:ext cx="171450" cy="142875"/>
          </a:xfrm>
          <a:prstGeom prst="rect">
            <a:avLst/>
          </a:prstGeom>
        </p:spPr>
      </p:pic>
      <p:sp>
        <p:nvSpPr>
          <p:cNvPr id="11" name="Text 5"/>
          <p:cNvSpPr/>
          <p:nvPr/>
        </p:nvSpPr>
        <p:spPr>
          <a:xfrm>
            <a:off x="850106" y="3322513"/>
            <a:ext cx="809030"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Space Grotesk Bold" pitchFamily="34" charset="0"/>
                <a:ea typeface="Space Grotesk Bold" pitchFamily="34" charset="-122"/>
                <a:cs typeface="Space Grotesk Bold" pitchFamily="34" charset="-120"/>
              </a:rPr>
              <a:t>Fiche Mémo :</a:t>
            </a:r>
            <a:endParaRPr lang="en-US" sz="900" dirty="0"/>
          </a:p>
        </p:txBody>
      </p:sp>
      <p:sp>
        <p:nvSpPr>
          <p:cNvPr id="12" name="Text 6"/>
          <p:cNvSpPr/>
          <p:nvPr/>
        </p:nvSpPr>
        <p:spPr>
          <a:xfrm>
            <a:off x="1659136" y="3322513"/>
            <a:ext cx="1998464" cy="205718"/>
          </a:xfrm>
          <a:prstGeom prst="rect">
            <a:avLst/>
          </a:prstGeom>
          <a:noFill/>
          <a:ln/>
        </p:spPr>
        <p:txBody>
          <a:bodyPr wrap="none" lIns="0" tIns="0" rIns="0" bIns="0" rtlCol="0" anchor="t">
            <a:spAutoFit/>
          </a:bodyPr>
          <a:lstStyle/>
          <a:p>
            <a:pPr marL="0" indent="0" algn="l">
              <a:lnSpc>
                <a:spcPct val="128000"/>
              </a:lnSpc>
              <a:buNone/>
            </a:pPr>
            <a:r>
              <a:rPr lang="en-US" sz="950" dirty="0">
                <a:solidFill>
                  <a:srgbClr val="FFFFFF"/>
                </a:solidFill>
                <a:latin typeface="Space Grotesk" pitchFamily="34" charset="0"/>
                <a:ea typeface="Space Grotesk" pitchFamily="34" charset="-122"/>
                <a:cs typeface="Space Grotesk" pitchFamily="34" charset="-120"/>
              </a:rPr>
              <a:t>À plastifier et afficher au bureau</a:t>
            </a:r>
            <a:endParaRPr lang="en-US" sz="950" dirty="0"/>
          </a:p>
        </p:txBody>
      </p:sp>
      <p:pic>
        <p:nvPicPr>
          <p:cNvPr id="13" name="Image 4" descr="preencoded.png"/>
          <p:cNvPicPr>
            <a:picLocks noChangeAspect="1"/>
          </p:cNvPicPr>
          <p:nvPr/>
        </p:nvPicPr>
        <p:blipFill>
          <a:blip r:embed="rId7"/>
          <a:stretch>
            <a:fillRect/>
          </a:stretch>
        </p:blipFill>
        <p:spPr>
          <a:xfrm>
            <a:off x="571500" y="3666809"/>
            <a:ext cx="171450" cy="142875"/>
          </a:xfrm>
          <a:prstGeom prst="rect">
            <a:avLst/>
          </a:prstGeom>
        </p:spPr>
      </p:pic>
      <p:sp>
        <p:nvSpPr>
          <p:cNvPr id="14" name="Text 7"/>
          <p:cNvSpPr/>
          <p:nvPr/>
        </p:nvSpPr>
        <p:spPr>
          <a:xfrm>
            <a:off x="850106" y="3635387"/>
            <a:ext cx="1050131"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Space Grotesk Bold" pitchFamily="34" charset="0"/>
                <a:ea typeface="Space Grotesk Bold" pitchFamily="34" charset="-122"/>
                <a:cs typeface="Space Grotesk Bold" pitchFamily="34" charset="-120"/>
              </a:rPr>
              <a:t>Guide ONE 2023 :</a:t>
            </a:r>
            <a:endParaRPr lang="en-US" sz="900" dirty="0"/>
          </a:p>
        </p:txBody>
      </p:sp>
      <p:sp>
        <p:nvSpPr>
          <p:cNvPr id="15" name="Text 8"/>
          <p:cNvSpPr/>
          <p:nvPr/>
        </p:nvSpPr>
        <p:spPr>
          <a:xfrm>
            <a:off x="1900238" y="3635387"/>
            <a:ext cx="1241227" cy="205718"/>
          </a:xfrm>
          <a:prstGeom prst="rect">
            <a:avLst/>
          </a:prstGeom>
          <a:noFill/>
          <a:ln/>
        </p:spPr>
        <p:txBody>
          <a:bodyPr wrap="none" lIns="0" tIns="0" rIns="0" bIns="0" rtlCol="0" anchor="t">
            <a:spAutoFit/>
          </a:bodyPr>
          <a:lstStyle/>
          <a:p>
            <a:pPr marL="0" indent="0" algn="l">
              <a:lnSpc>
                <a:spcPct val="128000"/>
              </a:lnSpc>
              <a:buNone/>
            </a:pPr>
            <a:r>
              <a:rPr lang="en-US" sz="950" dirty="0">
                <a:solidFill>
                  <a:srgbClr val="FFFFFF"/>
                </a:solidFill>
                <a:latin typeface="Space Grotesk" pitchFamily="34" charset="0"/>
                <a:ea typeface="Space Grotesk" pitchFamily="34" charset="-122"/>
                <a:cs typeface="Space Grotesk" pitchFamily="34" charset="-120"/>
              </a:rPr>
              <a:t>Chapitre 1 (pp. 6-19)</a:t>
            </a:r>
            <a:endParaRPr lang="en-US" sz="950" dirty="0"/>
          </a:p>
        </p:txBody>
      </p:sp>
      <p:pic>
        <p:nvPicPr>
          <p:cNvPr id="16" name="Image 5" descr="preencoded.png"/>
          <p:cNvPicPr>
            <a:picLocks noChangeAspect="1"/>
          </p:cNvPicPr>
          <p:nvPr/>
        </p:nvPicPr>
        <p:blipFill>
          <a:blip r:embed="rId8"/>
          <a:stretch>
            <a:fillRect/>
          </a:stretch>
        </p:blipFill>
        <p:spPr>
          <a:xfrm>
            <a:off x="571500" y="3979683"/>
            <a:ext cx="171450" cy="142875"/>
          </a:xfrm>
          <a:prstGeom prst="rect">
            <a:avLst/>
          </a:prstGeom>
        </p:spPr>
      </p:pic>
      <p:sp>
        <p:nvSpPr>
          <p:cNvPr id="17" name="Text 9"/>
          <p:cNvSpPr/>
          <p:nvPr/>
        </p:nvSpPr>
        <p:spPr>
          <a:xfrm>
            <a:off x="850106" y="3948261"/>
            <a:ext cx="1285875" cy="205718"/>
          </a:xfrm>
          <a:prstGeom prst="rect">
            <a:avLst/>
          </a:prstGeom>
          <a:noFill/>
          <a:ln/>
        </p:spPr>
        <p:txBody>
          <a:bodyPr wrap="none" lIns="0" tIns="0" rIns="0" bIns="0" rtlCol="0" anchor="t">
            <a:spAutoFit/>
          </a:bodyPr>
          <a:lstStyle/>
          <a:p>
            <a:pPr marL="0" indent="0" algn="l">
              <a:lnSpc>
                <a:spcPct val="128000"/>
              </a:lnSpc>
              <a:buNone/>
            </a:pPr>
            <a:r>
              <a:rPr lang="en-US" sz="900" b="1" dirty="0">
                <a:solidFill>
                  <a:srgbClr val="FFFFFF"/>
                </a:solidFill>
                <a:latin typeface="Space Grotesk Bold" pitchFamily="34" charset="0"/>
                <a:ea typeface="Space Grotesk Bold" pitchFamily="34" charset="-122"/>
                <a:cs typeface="Space Grotesk Bold" pitchFamily="34" charset="-120"/>
              </a:rPr>
              <a:t>vaccination-info.be :</a:t>
            </a:r>
            <a:endParaRPr lang="en-US" sz="900" dirty="0"/>
          </a:p>
        </p:txBody>
      </p:sp>
      <p:sp>
        <p:nvSpPr>
          <p:cNvPr id="18" name="Text 10"/>
          <p:cNvSpPr/>
          <p:nvPr/>
        </p:nvSpPr>
        <p:spPr>
          <a:xfrm>
            <a:off x="2135981" y="3948261"/>
            <a:ext cx="1651992" cy="205718"/>
          </a:xfrm>
          <a:prstGeom prst="rect">
            <a:avLst/>
          </a:prstGeom>
          <a:noFill/>
          <a:ln/>
        </p:spPr>
        <p:txBody>
          <a:bodyPr wrap="none" lIns="0" tIns="0" rIns="0" bIns="0" rtlCol="0" anchor="t">
            <a:spAutoFit/>
          </a:bodyPr>
          <a:lstStyle/>
          <a:p>
            <a:pPr marL="0" indent="0" algn="l">
              <a:lnSpc>
                <a:spcPct val="128000"/>
              </a:lnSpc>
              <a:buNone/>
            </a:pPr>
            <a:r>
              <a:rPr lang="en-US" sz="950" dirty="0">
                <a:solidFill>
                  <a:srgbClr val="FFFFFF"/>
                </a:solidFill>
                <a:latin typeface="Space Grotesk" pitchFamily="34" charset="0"/>
                <a:ea typeface="Space Grotesk" pitchFamily="34" charset="-122"/>
                <a:cs typeface="Space Grotesk" pitchFamily="34" charset="-120"/>
              </a:rPr>
              <a:t>Calendrier FWB 2025-2026</a:t>
            </a:r>
            <a:endParaRPr lang="en-US" sz="950" dirty="0"/>
          </a:p>
        </p:txBody>
      </p:sp>
      <p:sp>
        <p:nvSpPr>
          <p:cNvPr id="19" name="Shape 11"/>
          <p:cNvSpPr/>
          <p:nvPr/>
        </p:nvSpPr>
        <p:spPr>
          <a:xfrm>
            <a:off x="4786313" y="2443163"/>
            <a:ext cx="3786188" cy="2128838"/>
          </a:xfrm>
          <a:prstGeom prst="rect">
            <a:avLst/>
          </a:prstGeom>
          <a:solidFill>
            <a:srgbClr val="FFFFFF">
              <a:alpha val="5000"/>
            </a:srgbClr>
          </a:solidFill>
          <a:ln/>
        </p:spPr>
        <p:txBody>
          <a:bodyPr/>
          <a:lstStyle/>
          <a:p>
            <a:endParaRPr lang="fr-BE"/>
          </a:p>
        </p:txBody>
      </p:sp>
      <p:sp>
        <p:nvSpPr>
          <p:cNvPr id="20" name="Shape 12"/>
          <p:cNvSpPr/>
          <p:nvPr/>
        </p:nvSpPr>
        <p:spPr>
          <a:xfrm>
            <a:off x="4786313" y="2443163"/>
            <a:ext cx="57150" cy="2128838"/>
          </a:xfrm>
          <a:prstGeom prst="rect">
            <a:avLst/>
          </a:prstGeom>
          <a:solidFill>
            <a:srgbClr val="00A896"/>
          </a:solidFill>
          <a:ln/>
        </p:spPr>
        <p:txBody>
          <a:bodyPr/>
          <a:lstStyle/>
          <a:p>
            <a:endParaRPr lang="fr-BE"/>
          </a:p>
        </p:txBody>
      </p:sp>
      <p:sp>
        <p:nvSpPr>
          <p:cNvPr id="21" name="Text 13"/>
          <p:cNvSpPr/>
          <p:nvPr/>
        </p:nvSpPr>
        <p:spPr>
          <a:xfrm>
            <a:off x="5072063" y="3007909"/>
            <a:ext cx="3214688" cy="960053"/>
          </a:xfrm>
          <a:prstGeom prst="rect">
            <a:avLst/>
          </a:prstGeom>
          <a:noFill/>
          <a:ln/>
        </p:spPr>
        <p:txBody>
          <a:bodyPr wrap="square" lIns="0" tIns="0" rIns="0" bIns="0" rtlCol="0" anchor="t">
            <a:spAutoFit/>
          </a:bodyPr>
          <a:lstStyle/>
          <a:p>
            <a:pPr marL="0" indent="0" algn="l">
              <a:lnSpc>
                <a:spcPct val="112000"/>
              </a:lnSpc>
              <a:buNone/>
            </a:pPr>
            <a:r>
              <a:rPr lang="en-US" sz="1600" b="1" dirty="0">
                <a:solidFill>
                  <a:srgbClr val="FFFFFF"/>
                </a:solidFill>
                <a:latin typeface="Space Grotesk Bold" pitchFamily="34" charset="0"/>
                <a:ea typeface="Space Grotesk Bold" pitchFamily="34" charset="-122"/>
                <a:cs typeface="Space Grotesk Bold" pitchFamily="34" charset="-120"/>
              </a:rPr>
              <a:t>Protéger un enfant, c'est lui donner les meilleures chances de grandir.</a:t>
            </a:r>
            <a:endParaRPr lang="en-US" sz="1600" dirty="0"/>
          </a:p>
        </p:txBody>
      </p:sp>
      <p:sp>
        <p:nvSpPr>
          <p:cNvPr id="22" name="Text 14"/>
          <p:cNvSpPr/>
          <p:nvPr/>
        </p:nvSpPr>
        <p:spPr>
          <a:xfrm>
            <a:off x="5072063" y="4110837"/>
            <a:ext cx="3214688" cy="182166"/>
          </a:xfrm>
          <a:prstGeom prst="rect">
            <a:avLst/>
          </a:prstGeom>
          <a:noFill/>
          <a:ln/>
        </p:spPr>
        <p:txBody>
          <a:bodyPr wrap="square" lIns="0" tIns="0" rIns="0" bIns="0" rtlCol="0" anchor="t">
            <a:spAutoFit/>
          </a:bodyPr>
          <a:lstStyle/>
          <a:p>
            <a:pPr marL="0" indent="0" algn="r">
              <a:buNone/>
            </a:pPr>
            <a:r>
              <a:rPr lang="en-US" sz="1000" dirty="0">
                <a:solidFill>
                  <a:srgbClr val="00A896"/>
                </a:solidFill>
                <a:latin typeface="Space Grotesk SemiBold" pitchFamily="34" charset="0"/>
                <a:ea typeface="Space Grotesk SemiBold" pitchFamily="34" charset="-122"/>
                <a:cs typeface="Space Grotesk SemiBold" pitchFamily="34" charset="-120"/>
              </a:rPr>
              <a:t>— EducSens</a:t>
            </a:r>
            <a:endParaRPr lang="en-US" sz="1000" dirty="0"/>
          </a:p>
        </p:txBody>
      </p:sp>
      <p:sp>
        <p:nvSpPr>
          <p:cNvPr id="23" name="Shape 15"/>
          <p:cNvSpPr/>
          <p:nvPr/>
        </p:nvSpPr>
        <p:spPr>
          <a:xfrm>
            <a:off x="0" y="4572000"/>
            <a:ext cx="9144000" cy="571500"/>
          </a:xfrm>
          <a:prstGeom prst="rect">
            <a:avLst/>
          </a:prstGeom>
          <a:solidFill>
            <a:srgbClr val="000000">
              <a:alpha val="0"/>
            </a:srgbClr>
          </a:solidFill>
          <a:ln/>
        </p:spPr>
        <p:txBody>
          <a:bodyPr/>
          <a:lstStyle/>
          <a:p>
            <a:endParaRPr lang="fr-BE"/>
          </a:p>
        </p:txBody>
      </p:sp>
      <p:sp>
        <p:nvSpPr>
          <p:cNvPr id="24" name="Shape 16"/>
          <p:cNvSpPr/>
          <p:nvPr/>
        </p:nvSpPr>
        <p:spPr>
          <a:xfrm>
            <a:off x="0" y="4572000"/>
            <a:ext cx="9144000" cy="7144"/>
          </a:xfrm>
          <a:prstGeom prst="rect">
            <a:avLst/>
          </a:prstGeom>
          <a:solidFill>
            <a:srgbClr val="FFFFFF"/>
          </a:solidFill>
          <a:ln/>
        </p:spPr>
        <p:txBody>
          <a:bodyPr/>
          <a:lstStyle/>
          <a:p>
            <a:endParaRPr lang="fr-BE"/>
          </a:p>
        </p:txBody>
      </p:sp>
      <p:sp>
        <p:nvSpPr>
          <p:cNvPr id="25" name="Text 17"/>
          <p:cNvSpPr/>
          <p:nvPr/>
        </p:nvSpPr>
        <p:spPr>
          <a:xfrm>
            <a:off x="4857750" y="2865034"/>
            <a:ext cx="292894" cy="571500"/>
          </a:xfrm>
          <a:prstGeom prst="rect">
            <a:avLst/>
          </a:prstGeom>
          <a:noFill/>
          <a:ln/>
        </p:spPr>
        <p:txBody>
          <a:bodyPr wrap="none" lIns="0" tIns="0" rIns="0" bIns="0" rtlCol="0" anchor="t">
            <a:spAutoFit/>
          </a:bodyPr>
          <a:lstStyle/>
          <a:p>
            <a:pPr marL="0" indent="0" algn="l">
              <a:lnSpc>
                <a:spcPct val="80000"/>
              </a:lnSpc>
              <a:buNone/>
            </a:pPr>
            <a:r>
              <a:rPr lang="en-US" sz="4150" b="1" dirty="0">
                <a:solidFill>
                  <a:srgbClr val="00A896">
                    <a:alpha val="30000"/>
                  </a:srgbClr>
                </a:solidFill>
                <a:latin typeface="Space Grotesk Bold" pitchFamily="34" charset="0"/>
                <a:ea typeface="Space Grotesk Bold" pitchFamily="34" charset="-122"/>
                <a:cs typeface="Space Grotesk Bold" pitchFamily="34" charset="-120"/>
              </a:rPr>
              <a:t>\"</a:t>
            </a:r>
            <a:endParaRPr lang="en-US" sz="4150" dirty="0"/>
          </a:p>
        </p:txBody>
      </p:sp>
      <p:sp>
        <p:nvSpPr>
          <p:cNvPr id="26" name="Text 18"/>
          <p:cNvSpPr/>
          <p:nvPr/>
        </p:nvSpPr>
        <p:spPr>
          <a:xfrm>
            <a:off x="571500" y="4855964"/>
            <a:ext cx="966192" cy="217884"/>
          </a:xfrm>
          <a:prstGeom prst="rect">
            <a:avLst/>
          </a:prstGeom>
          <a:noFill/>
          <a:ln/>
        </p:spPr>
        <p:txBody>
          <a:bodyPr wrap="none" lIns="0" tIns="0" rIns="0" bIns="0" rtlCol="0" anchor="t">
            <a:spAutoFit/>
          </a:bodyPr>
          <a:lstStyle/>
          <a:p>
            <a:pPr marL="0" indent="0" algn="l">
              <a:buNone/>
            </a:pPr>
            <a:r>
              <a:rPr lang="en-US" sz="1200" b="1" kern="0" spc="2" dirty="0">
                <a:solidFill>
                  <a:srgbClr val="00A896"/>
                </a:solidFill>
                <a:latin typeface="Space Grotesk Bold" pitchFamily="34" charset="0"/>
                <a:ea typeface="Space Grotesk Bold" pitchFamily="34" charset="-122"/>
                <a:cs typeface="Space Grotesk Bold" pitchFamily="34" charset="-120"/>
              </a:rPr>
              <a:t>EDUCSENS</a:t>
            </a:r>
            <a:endParaRPr lang="en-US" sz="1200" dirty="0"/>
          </a:p>
        </p:txBody>
      </p:sp>
      <p:sp>
        <p:nvSpPr>
          <p:cNvPr id="27" name="Text 19"/>
          <p:cNvSpPr/>
          <p:nvPr/>
        </p:nvSpPr>
        <p:spPr>
          <a:xfrm>
            <a:off x="7074098" y="4901505"/>
            <a:ext cx="1498402" cy="126802"/>
          </a:xfrm>
          <a:prstGeom prst="rect">
            <a:avLst/>
          </a:prstGeom>
          <a:noFill/>
          <a:ln/>
        </p:spPr>
        <p:txBody>
          <a:bodyPr wrap="square" lIns="0" tIns="0" rIns="0" bIns="0" rtlCol="0" anchor="t">
            <a:spAutoFit/>
          </a:bodyPr>
          <a:lstStyle/>
          <a:p>
            <a:pPr marL="0" indent="0" algn="l">
              <a:buNone/>
            </a:pPr>
            <a:r>
              <a:rPr lang="en-US" sz="750" dirty="0">
                <a:solidFill>
                  <a:srgbClr val="FFFFFF">
                    <a:alpha val="60000"/>
                  </a:srgbClr>
                </a:solidFill>
                <a:latin typeface="Space Grotesk" pitchFamily="34" charset="0"/>
                <a:ea typeface="Space Grotesk" pitchFamily="34" charset="-122"/>
                <a:cs typeface="Space Grotesk" pitchFamily="34" charset="-120"/>
              </a:rPr>
              <a:t>Conforme ONE 2023 · Avril 2026</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TotalTime>
  <Words>1767</Words>
  <Application>Microsoft Office PowerPoint</Application>
  <PresentationFormat>Affichage à l'écran (16:9)</PresentationFormat>
  <Paragraphs>215</Paragraphs>
  <Slides>15</Slides>
  <Notes>15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Space Grotesk</vt:lpstr>
      <vt:lpstr>Space Grotesk Bold</vt:lpstr>
      <vt:lpstr>Space Grotesk SemiBold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subject>outil vaccination</dc:subject>
  <dc:creator>koraibat saida</dc:creator>
  <cp:lastModifiedBy>Saida koraibat</cp:lastModifiedBy>
  <cp:revision>2</cp:revision>
  <dcterms:created xsi:type="dcterms:W3CDTF">2026-04-30T11:18:29Z</dcterms:created>
  <dcterms:modified xsi:type="dcterms:W3CDTF">2026-04-30T13:59:57Z</dcterms:modified>
</cp:coreProperties>
</file>